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8" r:id="rId7"/>
    <p:sldMasterId id="2147483720" r:id="rId8"/>
    <p:sldMasterId id="2147483732" r:id="rId9"/>
    <p:sldMasterId id="2147483744" r:id="rId10"/>
  </p:sldMasterIdLst>
  <p:notesMasterIdLst>
    <p:notesMasterId r:id="rId34"/>
  </p:notesMasterIdLst>
  <p:handoutMasterIdLst>
    <p:handoutMasterId r:id="rId35"/>
  </p:handoutMasterIdLst>
  <p:sldIdLst>
    <p:sldId id="971" r:id="rId11"/>
    <p:sldId id="1268" r:id="rId12"/>
    <p:sldId id="1258" r:id="rId13"/>
    <p:sldId id="1259" r:id="rId14"/>
    <p:sldId id="824" r:id="rId15"/>
    <p:sldId id="345" r:id="rId16"/>
    <p:sldId id="844" r:id="rId17"/>
    <p:sldId id="1261" r:id="rId18"/>
    <p:sldId id="1262" r:id="rId19"/>
    <p:sldId id="1278" r:id="rId20"/>
    <p:sldId id="987" r:id="rId21"/>
    <p:sldId id="1260" r:id="rId22"/>
    <p:sldId id="841" r:id="rId23"/>
    <p:sldId id="1277" r:id="rId24"/>
    <p:sldId id="1264" r:id="rId25"/>
    <p:sldId id="988" r:id="rId26"/>
    <p:sldId id="1213" r:id="rId27"/>
    <p:sldId id="1225" r:id="rId28"/>
    <p:sldId id="1265" r:id="rId29"/>
    <p:sldId id="1266" r:id="rId30"/>
    <p:sldId id="1274" r:id="rId31"/>
    <p:sldId id="1269" r:id="rId32"/>
    <p:sldId id="1263" r:id="rId33"/>
  </p:sldIdLst>
  <p:sldSz cx="12192000" cy="6858000"/>
  <p:notesSz cx="6797675" cy="9926638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DD7EE"/>
    <a:srgbClr val="00B050"/>
    <a:srgbClr val="FFC000"/>
    <a:srgbClr val="FF821A"/>
    <a:srgbClr val="8E9184"/>
    <a:srgbClr val="000000"/>
    <a:srgbClr val="E4F0FC"/>
    <a:srgbClr val="125AA2"/>
    <a:srgbClr val="01D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0" autoAdjust="0"/>
    <p:restoredTop sz="95302" autoAdjust="0"/>
  </p:normalViewPr>
  <p:slideViewPr>
    <p:cSldViewPr snapToGrid="0">
      <p:cViewPr varScale="1">
        <p:scale>
          <a:sx n="59" d="100"/>
          <a:sy n="59" d="100"/>
        </p:scale>
        <p:origin x="648" y="5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7FE263-8C08-407A-B6E5-A2DEE6A94B95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6DF87C-5582-4413-A001-1A717B0891F2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7542409-6A04-4DC6-AC3A-D3758287A8F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411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7542409-6A04-4DC6-AC3A-D3758287A8F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42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7DFD6-5403-9516-870E-1C05CB95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A51529-4FEC-56C3-36CB-1F9604A0A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878B78A-502A-4513-2919-F64E79F8A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6763CE-AC82-E9FA-6B14-66EE755BB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77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45516-EF1B-E978-6F85-23AA2E6A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35BBA8-FA96-8E87-85B9-E8F02470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05B85-0E83-2CD8-E421-A35324AB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BFC17-5D3C-765A-94E4-632C91D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D884D-2486-EF8F-AC39-B9AD8BC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57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00F1-F5B3-C209-42C8-692CB2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0DCFDC-6585-4371-4789-7D36241B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22819-A794-BB67-A64A-76F879D4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3DBCB-99D3-01D9-A80E-FCA91D9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B6CE6-BD95-B90A-5DEC-4FDA9ABC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1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CECA2-66E4-F856-F9A3-EDB91A26C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DA983A-CDFC-D080-3DD5-EC28948B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7F691-2058-A485-746C-2FFE657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6CC-1C70-9F6D-669C-55E8504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1A0DC-A9E2-7F83-FC7E-8A965093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58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904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9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5646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2987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420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7107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15AC-AB6F-6B8F-62B6-B1E11B80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00D7-660B-A48C-99F6-46EC86C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360C6-488F-1276-A8DF-643564E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2558A-0894-C724-9B18-B6F88FE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96C32-4C4C-8353-085F-8AE727E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25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40585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8357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426701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42712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6145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0329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27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5540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E83-7FD7-57CD-F5D1-4F9ED8B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D25C-EA4B-8C77-1BB0-08177AEE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4041-B380-D86C-2FAB-B592C6C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E7363-3AE4-1EC4-820A-6279A168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6A83D-CFF4-8505-C34F-A271398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74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8750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6476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8726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2372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07BC9-6B84-1643-648C-CA774ACC2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F1A667-408D-42B9-EB17-53F1DCB0C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451C83-0EE1-C919-767A-EC4879A8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5FD034-7F41-2094-0F53-742EE292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09CC0-A3C4-8252-540D-487D25CB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936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E5779-D7BB-79BB-A076-73CE00EB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8BA4B-5E7C-95E8-1E85-7B0CFCB0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0514F-989A-4382-BD54-F84F3E36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C0F63-A799-5043-6A9B-184BC0CC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0C2E7B-6D9C-5728-2B29-97AED347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220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814B4-29F9-E671-C732-791F57C6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CF2C57-E8A9-AE66-F52F-EFC2CBDC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8CA222-444B-0830-1C4E-F4BEB864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AF2D2C-98A0-B3BF-19C4-CDB9B562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DC5528-ECE0-2E92-BFAF-6699623B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049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B00EF-FCE8-67C7-0D1A-2C59B361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BFF65-8128-86C3-5141-331C0CB58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8A8FA9-2299-33E3-8F46-F8BA3011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AC5522-4782-BE84-D76F-BFE6FA0A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1132C5-6AFA-F884-FA53-8B6E6A3C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091A15-7B54-ADBE-F13E-022CC395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873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F31FE-5EDA-154E-8E6D-92DF00BA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B83AC3-73B8-2A8B-7E21-71B2EBDF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7D93B2-D4F7-20DD-13E7-CA67EE52A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B1DA517-A587-0EE3-308D-E7CE405E8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6B6528-B4B5-87B6-4E35-87E33ABBB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D3DF12-7643-FBD2-C269-59F3798F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2CE39B-68D7-C99C-32CB-F6B548B8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9A147F-ACA8-4C40-5418-651050C4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0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DFD2-C30B-F8DD-7A67-1504DCFC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94521B-D5F6-3CCB-7299-67DAA097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AF314B-6855-BB1B-5690-DE6B0CDC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791EA7-D1A8-BC0B-A638-22E3D7D8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8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5601-B859-5C26-7E9B-8B39653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A18-5342-77A2-BCCC-5FAC99C6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ADE974-68D3-9847-DC5A-0DC91164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C378F-EAE8-941B-1BA0-F166E3CC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32A5F-B9D3-73F8-BD3B-DC70ACBD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0337D-2539-DE64-5AF0-110A5DCF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127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010733-F01E-3A6B-E1AD-2B60417A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3D3F79-5A14-A8C3-7C14-234F7A69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61B782-67DC-211D-F5C5-3E2C3E4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30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BD613-2A2D-F0CF-3005-397E01D5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58A4D7-3EC1-2D4F-DB10-FF59E105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C0648E-7304-7834-FC24-9003A1D0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02C3F5-969A-0991-FC1A-362189F3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10A355-7B67-588C-3CEA-4EAF0A22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A48523-9EFF-658E-057E-50E09769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412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1B0D5-AAF0-B2DC-1557-67425526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CE03D3-62E7-C347-17E4-A8D15987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4A9013-BCE5-E68F-75CE-6BC87DA7F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02B61E-6C8E-ED43-05E1-E9CC959D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2E14FD-A439-086D-9AE7-CFFF7EA2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678564-79C2-A49B-195B-F972F534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3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CC287-05DD-95C5-1D8E-EDA9CCA7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BFBA39-57FE-694B-265E-0229253FE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B21B6-C12B-0C70-E04B-9ACFACB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215AD5-78F6-CEDB-5282-B2BDF80F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0F3CAC-C75E-AAAF-8DFE-A7255B1F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357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E671FF-885D-0A6B-57B3-42135F87D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8B3155-3D10-A726-9251-F01F74979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871D9-93F3-19A3-0D56-1CB03032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5646A9-3228-DFDD-967C-C4A0B3C3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758DE6-F4F6-6E0E-0A40-34B0D08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633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6643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6250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4465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DB16-F00D-8F1A-620B-80F4C57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374BB-BD67-EA1E-C9FA-95F53EE7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1303E8-8B28-383C-0BF8-90ABD8F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C9D35C-15D9-6DD7-B556-319AA912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BA23BD-4F1A-C5F0-F1BC-9BDD8298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90DC9B-3F9E-BAEC-616A-143306E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62B31-797E-F09A-6804-23F21330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9D7B3-94EA-0591-3920-32EDF88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051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211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478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1189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7195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4294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459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45516-EF1B-E978-6F85-23AA2E6A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35BBA8-FA96-8E87-85B9-E8F02470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05B85-0E83-2CD8-E421-A35324AB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BFC17-5D3C-765A-94E4-632C91D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D884D-2486-EF8F-AC39-B9AD8BC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7333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15AC-AB6F-6B8F-62B6-B1E11B80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00D7-660B-A48C-99F6-46EC86C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360C6-488F-1276-A8DF-643564E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2558A-0894-C724-9B18-B6F88FE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96C32-4C4C-8353-085F-8AE727E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5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E83-7FD7-57CD-F5D1-4F9ED8B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D25C-EA4B-8C77-1BB0-08177AEE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4041-B380-D86C-2FAB-B592C6C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E7363-3AE4-1EC4-820A-6279A168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6A83D-CFF4-8505-C34F-A271398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267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5601-B859-5C26-7E9B-8B39653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A18-5342-77A2-BCCC-5FAC99C6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ADE974-68D3-9847-DC5A-0DC91164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C378F-EAE8-941B-1BA0-F166E3CC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32A5F-B9D3-73F8-BD3B-DC70ACBD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0337D-2539-DE64-5AF0-110A5DCF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84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CDB9A-D86A-5DDC-5B6B-B3AE8FDA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919105-3DB9-ADF8-6739-C9D5977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C2C9AD-9411-93FB-7FD4-CE419F0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20BF0-2732-EB91-0F74-6E11899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8008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DB16-F00D-8F1A-620B-80F4C57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374BB-BD67-EA1E-C9FA-95F53EE7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1303E8-8B28-383C-0BF8-90ABD8F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C9D35C-15D9-6DD7-B556-319AA912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BA23BD-4F1A-C5F0-F1BC-9BDD8298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90DC9B-3F9E-BAEC-616A-143306E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62B31-797E-F09A-6804-23F21330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9D7B3-94EA-0591-3920-32EDF88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209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CDB9A-D86A-5DDC-5B6B-B3AE8FDA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919105-3DB9-ADF8-6739-C9D5977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C2C9AD-9411-93FB-7FD4-CE419F0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20BF0-2732-EB91-0F74-6E11899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627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B035C-2073-13FE-7FE6-9890DEB9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380E8-3DCC-C5F2-2D84-FDBD5D6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69B80-14FA-ACCB-353A-CB8C14F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999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2DBAA-98CC-284D-991A-6FC01629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D17D4-25FE-CE05-FC0E-7E170694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428D0-9E0A-BF71-8595-36B326FB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528160-EB0A-6E05-2A53-D070B1BF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15C8F-DC2D-C3A4-286A-5C2A85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B702B-E5B5-EF41-5B7E-133584A2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912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075A-87E4-9557-2A4D-3128D9C1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3ED135-D917-4EDE-B279-C9822B39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D95E6-5A2E-6064-C228-2786F048F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B6A18-E0FA-BEE6-EEDB-01AED740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65291-9BCE-53B8-07D9-74835CE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69547-7C85-8E3C-369B-E79FA34E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766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00F1-F5B3-C209-42C8-692CB2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0DCFDC-6585-4371-4789-7D36241B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22819-A794-BB67-A64A-76F879D4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3DBCB-99D3-01D9-A80E-FCA91D9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B6CE6-BD95-B90A-5DEC-4FDA9ABC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783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CECA2-66E4-F856-F9A3-EDB91A26C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DA983A-CDFC-D080-3DD5-EC28948B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7F691-2058-A485-746C-2FFE657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6CC-1C70-9F6D-669C-55E8504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1A0DC-A9E2-7F83-FC7E-8A965093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638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45516-EF1B-E978-6F85-23AA2E6A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35BBA8-FA96-8E87-85B9-E8F02470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05B85-0E83-2CD8-E421-A35324AB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BFC17-5D3C-765A-94E4-632C91D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D884D-2486-EF8F-AC39-B9AD8BC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650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15AC-AB6F-6B8F-62B6-B1E11B80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00D7-660B-A48C-99F6-46EC86C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360C6-488F-1276-A8DF-643564E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2558A-0894-C724-9B18-B6F88FE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96C32-4C4C-8353-085F-8AE727E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850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E83-7FD7-57CD-F5D1-4F9ED8B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D25C-EA4B-8C77-1BB0-08177AEE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4041-B380-D86C-2FAB-B592C6C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E7363-3AE4-1EC4-820A-6279A168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6A83D-CFF4-8505-C34F-A271398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97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B035C-2073-13FE-7FE6-9890DEB9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380E8-3DCC-C5F2-2D84-FDBD5D6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69B80-14FA-ACCB-353A-CB8C14F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182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5601-B859-5C26-7E9B-8B39653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A18-5342-77A2-BCCC-5FAC99C6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ADE974-68D3-9847-DC5A-0DC91164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C378F-EAE8-941B-1BA0-F166E3CC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32A5F-B9D3-73F8-BD3B-DC70ACBD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0337D-2539-DE64-5AF0-110A5DCF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760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DB16-F00D-8F1A-620B-80F4C57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374BB-BD67-EA1E-C9FA-95F53EE7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1303E8-8B28-383C-0BF8-90ABD8F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C9D35C-15D9-6DD7-B556-319AA912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BA23BD-4F1A-C5F0-F1BC-9BDD8298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90DC9B-3F9E-BAEC-616A-143306E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62B31-797E-F09A-6804-23F21330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9D7B3-94EA-0591-3920-32EDF88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324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CDB9A-D86A-5DDC-5B6B-B3AE8FDA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919105-3DB9-ADF8-6739-C9D5977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C2C9AD-9411-93FB-7FD4-CE419F0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20BF0-2732-EB91-0F74-6E11899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725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B035C-2073-13FE-7FE6-9890DEB9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380E8-3DCC-C5F2-2D84-FDBD5D6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69B80-14FA-ACCB-353A-CB8C14F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99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2DBAA-98CC-284D-991A-6FC01629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D17D4-25FE-CE05-FC0E-7E170694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428D0-9E0A-BF71-8595-36B326FB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528160-EB0A-6E05-2A53-D070B1BF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15C8F-DC2D-C3A4-286A-5C2A85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B702B-E5B5-EF41-5B7E-133584A2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9327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075A-87E4-9557-2A4D-3128D9C1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3ED135-D917-4EDE-B279-C9822B39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D95E6-5A2E-6064-C228-2786F048F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B6A18-E0FA-BEE6-EEDB-01AED740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65291-9BCE-53B8-07D9-74835CE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69547-7C85-8E3C-369B-E79FA34E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736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00F1-F5B3-C209-42C8-692CB2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0DCFDC-6585-4371-4789-7D36241B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22819-A794-BB67-A64A-76F879D4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3DBCB-99D3-01D9-A80E-FCA91D9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B6CE6-BD95-B90A-5DEC-4FDA9ABC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3946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CECA2-66E4-F856-F9A3-EDB91A26C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DA983A-CDFC-D080-3DD5-EC28948B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7F691-2058-A485-746C-2FFE657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6CC-1C70-9F6D-669C-55E8504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1A0DC-A9E2-7F83-FC7E-8A965093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43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2DBAA-98CC-284D-991A-6FC01629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D17D4-25FE-CE05-FC0E-7E170694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428D0-9E0A-BF71-8595-36B326FB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528160-EB0A-6E05-2A53-D070B1BF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15C8F-DC2D-C3A4-286A-5C2A85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B702B-E5B5-EF41-5B7E-133584A2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84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075A-87E4-9557-2A4D-3128D9C1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3ED135-D917-4EDE-B279-C9822B39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D95E6-5A2E-6064-C228-2786F048F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B6A18-E0FA-BEE6-EEDB-01AED740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65291-9BCE-53B8-07D9-74835CE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69547-7C85-8E3C-369B-E79FA34E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4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D0EE12-5962-DDAB-90F2-1F1A338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8F845-6235-6514-653B-5E4556E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07A8F-3A30-F751-20F9-2C11FE90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69AFE-B186-1765-1DF8-1B451E2B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3FAD3-2B15-AFCB-ABFF-76A6DE16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3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7782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125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9021ED-D1EC-AE45-D1FD-94DF772E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386C7C-14BC-A083-9DC7-1D1802FA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6AE0C-C0CB-EFA5-4C24-EE171BEF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3031-605D-4939-86AC-9F3C1F467D0B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983C99-32F4-A822-C426-F01A4056D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98E53-48BE-D767-8982-D684F18CA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DC38-0D1F-4904-A2C0-A79FB8486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3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19-1-2026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63867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D0EE12-5962-DDAB-90F2-1F1A338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8F845-6235-6514-653B-5E4556E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07A8F-3A30-F751-20F9-2C11FE90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69AFE-B186-1765-1DF8-1B451E2B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3FAD3-2B15-AFCB-ABFF-76A6DE16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0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D0EE12-5962-DDAB-90F2-1F1A338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8F845-6235-6514-653B-5E4556E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07A8F-3A30-F751-20F9-2C11FE90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4037-6EDF-4D1A-BC1B-57192864C79C}" type="datetimeFigureOut">
              <a:rPr lang="nl-NL" smtClean="0"/>
              <a:t>19-1-2026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69AFE-B186-1765-1DF8-1B451E2B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3FAD3-2B15-AFCB-ABFF-76A6DE16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94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jp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2323E4-E3A9-34C6-02FF-724B443213CF}"/>
              </a:ext>
            </a:extLst>
          </p:cNvPr>
          <p:cNvSpPr/>
          <p:nvPr/>
        </p:nvSpPr>
        <p:spPr>
          <a:xfrm>
            <a:off x="1605064" y="0"/>
            <a:ext cx="5026324" cy="5951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190831"/>
            <a:ext cx="4846320" cy="4770783"/>
          </a:xfrm>
        </p:spPr>
        <p:txBody>
          <a:bodyPr rtlCol="0">
            <a:normAutofit/>
          </a:bodyPr>
          <a:lstStyle/>
          <a:p>
            <a:pPr rtl="0"/>
            <a:br>
              <a:rPr lang="nl-NL" sz="4000" dirty="0"/>
            </a:br>
            <a:r>
              <a:rPr lang="nl-NL" sz="4000" dirty="0"/>
              <a:t>Negatieve en positieve feedback in balans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55078D-EA3B-4BDD-9D2D-B7808937EA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2059388"/>
            <a:ext cx="2130949" cy="38921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150C58-10A2-4AFC-B6B8-8D44DA6584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1" y="2059388"/>
            <a:ext cx="3286539" cy="3892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38BAE4-2A75-4FEF-98ED-97420F5B7B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88"/>
            <a:ext cx="1526650" cy="3858812"/>
          </a:xfrm>
          <a:prstGeom prst="rect">
            <a:avLst/>
          </a:prstGeom>
        </p:spPr>
      </p:pic>
      <p:sp>
        <p:nvSpPr>
          <p:cNvPr id="12" name="Subtitel 2">
            <a:extLst>
              <a:ext uri="{FF2B5EF4-FFF2-40B4-BE49-F238E27FC236}">
                <a16:creationId xmlns:a16="http://schemas.microsoft.com/office/drawing/2014/main" id="{63D27407-4B02-675D-31B2-79B5358BA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4961614"/>
            <a:ext cx="4846320" cy="868336"/>
          </a:xfrm>
        </p:spPr>
        <p:txBody>
          <a:bodyPr rtlCol="0">
            <a:normAutofit/>
          </a:bodyPr>
          <a:lstStyle/>
          <a:p>
            <a:pPr rtl="0"/>
            <a:endParaRPr lang="nl-NL" dirty="0"/>
          </a:p>
          <a:p>
            <a:pPr rtl="0"/>
            <a:r>
              <a:rPr lang="nl-NL" dirty="0"/>
              <a:t>Toekomstbestendige nazorg</a:t>
            </a:r>
          </a:p>
          <a:p>
            <a:pPr rtl="0"/>
            <a:r>
              <a:rPr lang="nl-NL" dirty="0"/>
              <a:t>Govert Geldof, Breda, 20 januari 2026</a:t>
            </a:r>
          </a:p>
        </p:txBody>
      </p:sp>
    </p:spTree>
    <p:extLst>
      <p:ext uri="{BB962C8B-B14F-4D97-AF65-F5344CB8AC3E}">
        <p14:creationId xmlns:p14="http://schemas.microsoft.com/office/powerpoint/2010/main" val="26053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0C5A91D8-C1E9-B580-5C9F-63C4B29F79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AF04B6F-F0A5-9519-7DFB-958D46B90923}"/>
              </a:ext>
            </a:extLst>
          </p:cNvPr>
          <p:cNvSpPr/>
          <p:nvPr/>
        </p:nvSpPr>
        <p:spPr>
          <a:xfrm>
            <a:off x="2285122" y="2912847"/>
            <a:ext cx="1780673" cy="103230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Gewenste toestand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637529A-48F2-8695-4825-4BC0E6782EB8}"/>
              </a:ext>
            </a:extLst>
          </p:cNvPr>
          <p:cNvGrpSpPr/>
          <p:nvPr/>
        </p:nvGrpSpPr>
        <p:grpSpPr>
          <a:xfrm>
            <a:off x="4566310" y="3274997"/>
            <a:ext cx="327259" cy="308008"/>
            <a:chOff x="4533499" y="1568918"/>
            <a:chExt cx="327259" cy="308008"/>
          </a:xfrm>
          <a:solidFill>
            <a:srgbClr val="4472C4"/>
          </a:solidFill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99B94BB2-C495-1393-DB14-2284C6B4645F}"/>
                </a:ext>
              </a:extLst>
            </p:cNvPr>
            <p:cNvSpPr/>
            <p:nvPr/>
          </p:nvSpPr>
          <p:spPr>
            <a:xfrm>
              <a:off x="4533499" y="1568918"/>
              <a:ext cx="327259" cy="308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4C2C08C6-B0E5-F0F6-1292-01028ECDA3BA}"/>
                </a:ext>
              </a:extLst>
            </p:cNvPr>
            <p:cNvCxnSpPr>
              <a:cxnSpLocks/>
              <a:stCxn id="4" idx="1"/>
              <a:endCxn id="4" idx="5"/>
            </p:cNvCxnSpPr>
            <p:nvPr/>
          </p:nvCxnSpPr>
          <p:spPr>
            <a:xfrm>
              <a:off x="4581425" y="1614025"/>
              <a:ext cx="231407" cy="217794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570955D1-2B0C-9975-3300-1E1F83839C67}"/>
                </a:ext>
              </a:extLst>
            </p:cNvPr>
            <p:cNvCxnSpPr>
              <a:cxnSpLocks/>
              <a:stCxn id="4" idx="3"/>
              <a:endCxn id="4" idx="7"/>
            </p:cNvCxnSpPr>
            <p:nvPr/>
          </p:nvCxnSpPr>
          <p:spPr>
            <a:xfrm flipV="1">
              <a:off x="4581425" y="1614025"/>
              <a:ext cx="231407" cy="217794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6A513381-48D3-5CDA-2D25-DACEF9509C71}"/>
              </a:ext>
            </a:extLst>
          </p:cNvPr>
          <p:cNvSpPr/>
          <p:nvPr/>
        </p:nvSpPr>
        <p:spPr>
          <a:xfrm>
            <a:off x="5394084" y="2912846"/>
            <a:ext cx="1780673" cy="103230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Maatregelen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6679A6C-9DE6-16AC-C705-4B3FBA515C42}"/>
              </a:ext>
            </a:extLst>
          </p:cNvPr>
          <p:cNvCxnSpPr/>
          <p:nvPr/>
        </p:nvCxnSpPr>
        <p:spPr>
          <a:xfrm flipV="1">
            <a:off x="4893569" y="3435015"/>
            <a:ext cx="50051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E2A5285-74EA-2AC0-F222-CD999F38ED28}"/>
              </a:ext>
            </a:extLst>
          </p:cNvPr>
          <p:cNvCxnSpPr/>
          <p:nvPr/>
        </p:nvCxnSpPr>
        <p:spPr>
          <a:xfrm flipV="1">
            <a:off x="7174757" y="3435015"/>
            <a:ext cx="50051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1704149C-BBA1-194D-F918-43BF2260F707}"/>
              </a:ext>
            </a:extLst>
          </p:cNvPr>
          <p:cNvSpPr/>
          <p:nvPr/>
        </p:nvSpPr>
        <p:spPr>
          <a:xfrm>
            <a:off x="7675272" y="2912845"/>
            <a:ext cx="1780673" cy="1032309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Systeem-toestand</a:t>
            </a:r>
          </a:p>
        </p:txBody>
      </p:sp>
      <p:cxnSp>
        <p:nvCxnSpPr>
          <p:cNvPr id="11" name="Verbindingslijn: gebogen 10">
            <a:extLst>
              <a:ext uri="{FF2B5EF4-FFF2-40B4-BE49-F238E27FC236}">
                <a16:creationId xmlns:a16="http://schemas.microsoft.com/office/drawing/2014/main" id="{FEE07DA9-3A3D-AE77-D4F2-E263EC647248}"/>
              </a:ext>
            </a:extLst>
          </p:cNvPr>
          <p:cNvCxnSpPr>
            <a:cxnSpLocks/>
            <a:stCxn id="10" idx="3"/>
            <a:endCxn id="4" idx="4"/>
          </p:cNvCxnSpPr>
          <p:nvPr/>
        </p:nvCxnSpPr>
        <p:spPr>
          <a:xfrm flipH="1">
            <a:off x="4729940" y="3429000"/>
            <a:ext cx="4726005" cy="154005"/>
          </a:xfrm>
          <a:prstGeom prst="bentConnector4">
            <a:avLst>
              <a:gd name="adj1" fmla="val -4837"/>
              <a:gd name="adj2" fmla="val 48359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D8FEB60-1600-265F-4266-FE8987C443AB}"/>
              </a:ext>
            </a:extLst>
          </p:cNvPr>
          <p:cNvSpPr txBox="1"/>
          <p:nvPr/>
        </p:nvSpPr>
        <p:spPr>
          <a:xfrm>
            <a:off x="4421085" y="3402838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C152E114-0DBC-60EC-8066-907C77645376}"/>
              </a:ext>
            </a:extLst>
          </p:cNvPr>
          <p:cNvCxnSpPr>
            <a:stCxn id="2" idx="3"/>
            <a:endCxn id="4" idx="2"/>
          </p:cNvCxnSpPr>
          <p:nvPr/>
        </p:nvCxnSpPr>
        <p:spPr>
          <a:xfrm flipV="1">
            <a:off x="4065795" y="3429001"/>
            <a:ext cx="50051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7CD664F-D787-EB89-2B07-EBD4E82ECA91}"/>
              </a:ext>
            </a:extLst>
          </p:cNvPr>
          <p:cNvSpPr txBox="1"/>
          <p:nvPr/>
        </p:nvSpPr>
        <p:spPr>
          <a:xfrm>
            <a:off x="4179830" y="3044164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6F45EE3-D025-FFDC-950D-8E6041856EE3}"/>
              </a:ext>
            </a:extLst>
          </p:cNvPr>
          <p:cNvSpPr txBox="1"/>
          <p:nvPr/>
        </p:nvSpPr>
        <p:spPr>
          <a:xfrm>
            <a:off x="6189861" y="4195362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Waarnemingen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CBB3AC8-E687-01F6-EEF4-FB06D85813F7}"/>
              </a:ext>
            </a:extLst>
          </p:cNvPr>
          <p:cNvSpPr txBox="1"/>
          <p:nvPr/>
        </p:nvSpPr>
        <p:spPr>
          <a:xfrm>
            <a:off x="5141437" y="715617"/>
            <a:ext cx="264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Negatieve feedback</a:t>
            </a:r>
          </a:p>
        </p:txBody>
      </p:sp>
    </p:spTree>
    <p:extLst>
      <p:ext uri="{BB962C8B-B14F-4D97-AF65-F5344CB8AC3E}">
        <p14:creationId xmlns:p14="http://schemas.microsoft.com/office/powerpoint/2010/main" val="6611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336312-EE34-55CA-8136-20DB244281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" y="371475"/>
          <a:ext cx="1183005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11830708" imgH="6114306" progId="Presentations.Drawing.17">
                  <p:embed/>
                </p:oleObj>
              </mc:Choice>
              <mc:Fallback>
                <p:oleObj name="Drawing" r:id="rId2" imgW="11830708" imgH="6114306" progId="Presentations.Drawing.1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A336312-EE34-55CA-8136-20DB24428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975" y="371475"/>
                        <a:ext cx="11830050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B485D6-1562-B9A2-A12F-7DBE52232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49291"/>
              </p:ext>
            </p:extLst>
          </p:nvPr>
        </p:nvGraphicFramePr>
        <p:xfrm>
          <a:off x="2167914" y="1034980"/>
          <a:ext cx="8382855" cy="480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7286760" imgH="3781440" progId="Presentations.Drawing.17">
                  <p:embed/>
                </p:oleObj>
              </mc:Choice>
              <mc:Fallback>
                <p:oleObj name="Drawing" r:id="rId4" imgW="7286760" imgH="3781440" progId="Presentations.Drawing.17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B485D6-1562-B9A2-A12F-7DBE52232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7914" y="1034980"/>
                        <a:ext cx="8382855" cy="480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8ED42DC6-AFD4-F585-C098-A615FEEF31E3}"/>
              </a:ext>
            </a:extLst>
          </p:cNvPr>
          <p:cNvSpPr txBox="1"/>
          <p:nvPr/>
        </p:nvSpPr>
        <p:spPr>
          <a:xfrm>
            <a:off x="7697038" y="171420"/>
            <a:ext cx="38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Getemd vraagstuk (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tame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22199E1-7DFB-69A0-381A-908BBCF75120}"/>
              </a:ext>
            </a:extLst>
          </p:cNvPr>
          <p:cNvSpPr txBox="1"/>
          <p:nvPr/>
        </p:nvSpPr>
        <p:spPr>
          <a:xfrm>
            <a:off x="2089564" y="650576"/>
            <a:ext cx="175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verzamelen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9C4D7E3-FF73-34BA-CC71-6F0833192A11}"/>
              </a:ext>
            </a:extLst>
          </p:cNvPr>
          <p:cNvSpPr txBox="1"/>
          <p:nvPr/>
        </p:nvSpPr>
        <p:spPr>
          <a:xfrm>
            <a:off x="4311925" y="2579692"/>
            <a:ext cx="169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69F8D5C-CB92-FBEA-CDB8-A149ACDF33B9}"/>
              </a:ext>
            </a:extLst>
          </p:cNvPr>
          <p:cNvSpPr txBox="1"/>
          <p:nvPr/>
        </p:nvSpPr>
        <p:spPr>
          <a:xfrm>
            <a:off x="6359341" y="3896026"/>
            <a:ext cx="22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Formuleren oplossing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EC9DE0-CB03-C080-2D8C-552BCBD85424}"/>
              </a:ext>
            </a:extLst>
          </p:cNvPr>
          <p:cNvSpPr txBox="1"/>
          <p:nvPr/>
        </p:nvSpPr>
        <p:spPr>
          <a:xfrm>
            <a:off x="8799113" y="5360941"/>
            <a:ext cx="257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Implementeren oplossing</a:t>
            </a:r>
          </a:p>
        </p:txBody>
      </p:sp>
    </p:spTree>
    <p:extLst>
      <p:ext uri="{BB962C8B-B14F-4D97-AF65-F5344CB8AC3E}">
        <p14:creationId xmlns:p14="http://schemas.microsoft.com/office/powerpoint/2010/main" val="36695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FACD0D-2B57-06AE-23BB-C3EE31FD2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A4A3F4E-2100-FACB-C29F-F217E38C31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07" y="3080198"/>
            <a:ext cx="2109630" cy="143335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80B360-015F-9700-7ED0-37BDD2361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292" y="4139228"/>
          <a:ext cx="37719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3772080" imgH="2800440" progId="Presentations.Drawing.17">
                  <p:embed/>
                </p:oleObj>
              </mc:Choice>
              <mc:Fallback>
                <p:oleObj name="Drawing" r:id="rId4" imgW="3772080" imgH="2800440" progId="Presentations.Drawing.17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80B360-015F-9700-7ED0-37BDD2361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292" y="4139228"/>
                        <a:ext cx="377190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DA360305-82FB-EC04-3ED4-A79D5A8FCD06}"/>
              </a:ext>
            </a:extLst>
          </p:cNvPr>
          <p:cNvSpPr/>
          <p:nvPr/>
        </p:nvSpPr>
        <p:spPr>
          <a:xfrm>
            <a:off x="2185966" y="1392536"/>
            <a:ext cx="2109630" cy="644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Reddingsactie</a:t>
            </a:r>
          </a:p>
        </p:txBody>
      </p:sp>
      <p:sp>
        <p:nvSpPr>
          <p:cNvPr id="7" name="PIJL-OMHOOG 3">
            <a:extLst>
              <a:ext uri="{FF2B5EF4-FFF2-40B4-BE49-F238E27FC236}">
                <a16:creationId xmlns:a16="http://schemas.microsoft.com/office/drawing/2014/main" id="{D91FE62A-2A25-858C-42E3-D549090FC8F0}"/>
              </a:ext>
            </a:extLst>
          </p:cNvPr>
          <p:cNvSpPr/>
          <p:nvPr/>
        </p:nvSpPr>
        <p:spPr>
          <a:xfrm>
            <a:off x="2708596" y="2195414"/>
            <a:ext cx="1148713" cy="203645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46E5D5B-8AB0-7BA2-8B0B-6912A3D9A120}"/>
              </a:ext>
            </a:extLst>
          </p:cNvPr>
          <p:cNvSpPr/>
          <p:nvPr/>
        </p:nvSpPr>
        <p:spPr>
          <a:xfrm>
            <a:off x="947986" y="3347086"/>
            <a:ext cx="4704685" cy="9120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“Een ander springt in het water”</a:t>
            </a:r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7D442A40-3809-ED7E-1CDC-C37DDA6BF520}"/>
              </a:ext>
            </a:extLst>
          </p:cNvPr>
          <p:cNvSpPr/>
          <p:nvPr/>
        </p:nvSpPr>
        <p:spPr>
          <a:xfrm>
            <a:off x="913199" y="2686775"/>
            <a:ext cx="4739474" cy="9646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“Ik spring in het water”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A609A56-F7B2-EEAE-AA95-C6E15AA77A8D}"/>
              </a:ext>
            </a:extLst>
          </p:cNvPr>
          <p:cNvSpPr/>
          <p:nvPr/>
        </p:nvSpPr>
        <p:spPr>
          <a:xfrm>
            <a:off x="2092928" y="464986"/>
            <a:ext cx="2295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9B4F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3052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FACD0D-2B57-06AE-23BB-C3EE31FD2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80B360-015F-9700-7ED0-37BDD2361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292" y="4139228"/>
          <a:ext cx="37719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3772080" imgH="2800440" progId="Presentations.Drawing.17">
                  <p:embed/>
                </p:oleObj>
              </mc:Choice>
              <mc:Fallback>
                <p:oleObj name="Drawing" r:id="rId3" imgW="3772080" imgH="2800440" progId="Presentations.Drawing.17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80B360-015F-9700-7ED0-37BDD2361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0292" y="4139228"/>
                        <a:ext cx="377190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DA360305-82FB-EC04-3ED4-A79D5A8FCD06}"/>
              </a:ext>
            </a:extLst>
          </p:cNvPr>
          <p:cNvSpPr/>
          <p:nvPr/>
        </p:nvSpPr>
        <p:spPr>
          <a:xfrm>
            <a:off x="2185966" y="1392536"/>
            <a:ext cx="2109630" cy="644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Ontwikkeling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3E3A65D-B2D4-C191-4F95-D08EF0F9B240}"/>
              </a:ext>
            </a:extLst>
          </p:cNvPr>
          <p:cNvSpPr/>
          <p:nvPr/>
        </p:nvSpPr>
        <p:spPr>
          <a:xfrm>
            <a:off x="2092928" y="464986"/>
            <a:ext cx="2295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9B4F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Complex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24739E2-3FF8-C827-F5E6-813B5B818C54}"/>
              </a:ext>
            </a:extLst>
          </p:cNvPr>
          <p:cNvSpPr/>
          <p:nvPr/>
        </p:nvSpPr>
        <p:spPr>
          <a:xfrm>
            <a:off x="5819213" y="3388043"/>
            <a:ext cx="2390931" cy="830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Het versterken van dat wat er al is</a:t>
            </a:r>
          </a:p>
        </p:txBody>
      </p:sp>
      <p:sp>
        <p:nvSpPr>
          <p:cNvPr id="7" name="PIJL-OMHOOG 3">
            <a:extLst>
              <a:ext uri="{FF2B5EF4-FFF2-40B4-BE49-F238E27FC236}">
                <a16:creationId xmlns:a16="http://schemas.microsoft.com/office/drawing/2014/main" id="{D91FE62A-2A25-858C-42E3-D549090FC8F0}"/>
              </a:ext>
            </a:extLst>
          </p:cNvPr>
          <p:cNvSpPr/>
          <p:nvPr/>
        </p:nvSpPr>
        <p:spPr>
          <a:xfrm>
            <a:off x="2708596" y="2195414"/>
            <a:ext cx="1148713" cy="203645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B46E5D5B-8AB0-7BA2-8B0B-6912A3D9A120}"/>
              </a:ext>
            </a:extLst>
          </p:cNvPr>
          <p:cNvSpPr/>
          <p:nvPr/>
        </p:nvSpPr>
        <p:spPr>
          <a:xfrm>
            <a:off x="947986" y="3347086"/>
            <a:ext cx="4704685" cy="9120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Positieve</a:t>
            </a:r>
            <a:r>
              <a:rPr kumimoji="0" lang="nl-NL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feedback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7D442A40-3809-ED7E-1CDC-C37DDA6BF520}"/>
              </a:ext>
            </a:extLst>
          </p:cNvPr>
          <p:cNvSpPr/>
          <p:nvPr/>
        </p:nvSpPr>
        <p:spPr>
          <a:xfrm>
            <a:off x="913199" y="2686775"/>
            <a:ext cx="4739474" cy="9646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Negatieve feedback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627221A-D271-F0E9-F7C9-3911E1BACEBD}"/>
              </a:ext>
            </a:extLst>
          </p:cNvPr>
          <p:cNvSpPr/>
          <p:nvPr/>
        </p:nvSpPr>
        <p:spPr>
          <a:xfrm>
            <a:off x="7950029" y="5362470"/>
            <a:ext cx="230660" cy="553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Afgeronde rechthoek 9">
            <a:extLst>
              <a:ext uri="{FF2B5EF4-FFF2-40B4-BE49-F238E27FC236}">
                <a16:creationId xmlns:a16="http://schemas.microsoft.com/office/drawing/2014/main" id="{3F0C175E-4DFE-214C-74A5-EFBE9211339E}"/>
              </a:ext>
            </a:extLst>
          </p:cNvPr>
          <p:cNvSpPr/>
          <p:nvPr/>
        </p:nvSpPr>
        <p:spPr>
          <a:xfrm>
            <a:off x="7109769" y="4564813"/>
            <a:ext cx="1911179" cy="8666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Nazorglocatie</a:t>
            </a:r>
          </a:p>
        </p:txBody>
      </p:sp>
    </p:spTree>
    <p:extLst>
      <p:ext uri="{BB962C8B-B14F-4D97-AF65-F5344CB8AC3E}">
        <p14:creationId xmlns:p14="http://schemas.microsoft.com/office/powerpoint/2010/main" val="29383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5E39A0FB-12F3-D8D7-F46A-AA0D8FD42450}"/>
              </a:ext>
            </a:extLst>
          </p:cNvPr>
          <p:cNvSpPr/>
          <p:nvPr/>
        </p:nvSpPr>
        <p:spPr>
          <a:xfrm>
            <a:off x="4853353" y="775303"/>
            <a:ext cx="4602145" cy="4722725"/>
          </a:xfrm>
          <a:custGeom>
            <a:avLst/>
            <a:gdLst>
              <a:gd name="csX0" fmla="*/ 0 w 4572000"/>
              <a:gd name="csY0" fmla="*/ 1728316 h 4722725"/>
              <a:gd name="csX1" fmla="*/ 0 w 4572000"/>
              <a:gd name="csY1" fmla="*/ 3285811 h 4722725"/>
              <a:gd name="csX2" fmla="*/ 4572000 w 4572000"/>
              <a:gd name="csY2" fmla="*/ 4722725 h 4722725"/>
              <a:gd name="csX3" fmla="*/ 4551903 w 4572000"/>
              <a:gd name="csY3" fmla="*/ 0 h 4722725"/>
              <a:gd name="csX4" fmla="*/ 0 w 4572000"/>
              <a:gd name="csY4" fmla="*/ 1728316 h 4722725"/>
              <a:gd name="csX0" fmla="*/ 0 w 4602145"/>
              <a:gd name="csY0" fmla="*/ 1748413 h 4722725"/>
              <a:gd name="csX1" fmla="*/ 30145 w 4602145"/>
              <a:gd name="csY1" fmla="*/ 3285811 h 4722725"/>
              <a:gd name="csX2" fmla="*/ 4602145 w 4602145"/>
              <a:gd name="csY2" fmla="*/ 4722725 h 4722725"/>
              <a:gd name="csX3" fmla="*/ 4582048 w 4602145"/>
              <a:gd name="csY3" fmla="*/ 0 h 4722725"/>
              <a:gd name="csX4" fmla="*/ 0 w 4602145"/>
              <a:gd name="csY4" fmla="*/ 1748413 h 4722725"/>
              <a:gd name="csX0" fmla="*/ 0 w 4602145"/>
              <a:gd name="csY0" fmla="*/ 1748413 h 4722725"/>
              <a:gd name="csX1" fmla="*/ 0 w 4602145"/>
              <a:gd name="csY1" fmla="*/ 3265714 h 4722725"/>
              <a:gd name="csX2" fmla="*/ 4602145 w 4602145"/>
              <a:gd name="csY2" fmla="*/ 4722725 h 4722725"/>
              <a:gd name="csX3" fmla="*/ 4582048 w 4602145"/>
              <a:gd name="csY3" fmla="*/ 0 h 4722725"/>
              <a:gd name="csX4" fmla="*/ 0 w 4602145"/>
              <a:gd name="csY4" fmla="*/ 1748413 h 47227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602145" h="4722725">
                <a:moveTo>
                  <a:pt x="0" y="1748413"/>
                </a:moveTo>
                <a:lnTo>
                  <a:pt x="0" y="3265714"/>
                </a:lnTo>
                <a:lnTo>
                  <a:pt x="4602145" y="4722725"/>
                </a:lnTo>
                <a:lnTo>
                  <a:pt x="4582048" y="0"/>
                </a:lnTo>
                <a:lnTo>
                  <a:pt x="0" y="1748413"/>
                </a:lnTo>
                <a:close/>
              </a:path>
            </a:pathLst>
          </a:custGeom>
          <a:solidFill>
            <a:srgbClr val="4472C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A02CEEDA-9567-C1C4-C9C9-2A143EEF308A}"/>
              </a:ext>
            </a:extLst>
          </p:cNvPr>
          <p:cNvSpPr/>
          <p:nvPr/>
        </p:nvSpPr>
        <p:spPr>
          <a:xfrm>
            <a:off x="2642716" y="2492894"/>
            <a:ext cx="2297668" cy="1549383"/>
          </a:xfrm>
          <a:custGeom>
            <a:avLst/>
            <a:gdLst>
              <a:gd name="csX0" fmla="*/ 0 w 2240783"/>
              <a:gd name="csY0" fmla="*/ 844062 h 1567543"/>
              <a:gd name="csX1" fmla="*/ 2230735 w 2240783"/>
              <a:gd name="csY1" fmla="*/ 0 h 1567543"/>
              <a:gd name="csX2" fmla="*/ 2240783 w 2240783"/>
              <a:gd name="csY2" fmla="*/ 1567543 h 1567543"/>
              <a:gd name="csX3" fmla="*/ 0 w 2240783"/>
              <a:gd name="csY3" fmla="*/ 844062 h 1567543"/>
              <a:gd name="csX0" fmla="*/ 0 w 2240783"/>
              <a:gd name="csY0" fmla="*/ 793820 h 1517301"/>
              <a:gd name="csX1" fmla="*/ 2230735 w 2240783"/>
              <a:gd name="csY1" fmla="*/ 0 h 1517301"/>
              <a:gd name="csX2" fmla="*/ 2240783 w 2240783"/>
              <a:gd name="csY2" fmla="*/ 1517301 h 1517301"/>
              <a:gd name="csX3" fmla="*/ 0 w 2240783"/>
              <a:gd name="csY3" fmla="*/ 793820 h 1517301"/>
              <a:gd name="csX0" fmla="*/ 0 w 2240783"/>
              <a:gd name="csY0" fmla="*/ 813916 h 1537397"/>
              <a:gd name="csX1" fmla="*/ 2210638 w 2240783"/>
              <a:gd name="csY1" fmla="*/ 0 h 1537397"/>
              <a:gd name="csX2" fmla="*/ 2240783 w 2240783"/>
              <a:gd name="csY2" fmla="*/ 1537397 h 1537397"/>
              <a:gd name="csX3" fmla="*/ 0 w 2240783"/>
              <a:gd name="csY3" fmla="*/ 813916 h 1537397"/>
              <a:gd name="csX0" fmla="*/ 0 w 2272709"/>
              <a:gd name="csY0" fmla="*/ 813916 h 1559576"/>
              <a:gd name="csX1" fmla="*/ 2210638 w 2272709"/>
              <a:gd name="csY1" fmla="*/ 0 h 1559576"/>
              <a:gd name="csX2" fmla="*/ 2272709 w 2272709"/>
              <a:gd name="csY2" fmla="*/ 1559576 h 1559576"/>
              <a:gd name="csX3" fmla="*/ 0 w 2272709"/>
              <a:gd name="csY3" fmla="*/ 813916 h 1559576"/>
              <a:gd name="csX0" fmla="*/ 0 w 2219499"/>
              <a:gd name="csY0" fmla="*/ 813916 h 1559576"/>
              <a:gd name="csX1" fmla="*/ 2210638 w 2219499"/>
              <a:gd name="csY1" fmla="*/ 0 h 1559576"/>
              <a:gd name="csX2" fmla="*/ 2219499 w 2219499"/>
              <a:gd name="csY2" fmla="*/ 1559576 h 1559576"/>
              <a:gd name="csX3" fmla="*/ 0 w 2219499"/>
              <a:gd name="csY3" fmla="*/ 813916 h 15595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219499" h="1559576">
                <a:moveTo>
                  <a:pt x="0" y="813916"/>
                </a:moveTo>
                <a:cubicBezTo>
                  <a:pt x="743578" y="532562"/>
                  <a:pt x="1467060" y="281354"/>
                  <a:pt x="2210638" y="0"/>
                </a:cubicBezTo>
                <a:cubicBezTo>
                  <a:pt x="2213987" y="522514"/>
                  <a:pt x="2216150" y="1037062"/>
                  <a:pt x="2219499" y="1559576"/>
                </a:cubicBezTo>
                <a:lnTo>
                  <a:pt x="0" y="813916"/>
                </a:lnTo>
                <a:close/>
              </a:path>
            </a:pathLst>
          </a:custGeom>
          <a:solidFill>
            <a:srgbClr val="4472C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655C67-64F5-A575-0F2E-E67775A4D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027941"/>
              </p:ext>
            </p:extLst>
          </p:nvPr>
        </p:nvGraphicFramePr>
        <p:xfrm>
          <a:off x="1928817" y="722504"/>
          <a:ext cx="8334375" cy="536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8334924" imgH="5367422" progId="Presentations.Drawing.17">
                  <p:embed/>
                </p:oleObj>
              </mc:Choice>
              <mc:Fallback>
                <p:oleObj name="Drawing" r:id="rId2" imgW="8334924" imgH="5367422" progId="Presentations.Drawing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8817" y="722504"/>
                        <a:ext cx="8334375" cy="536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BA9B3F4-28FC-DEE1-CAAC-6F2DABA6CD3B}"/>
              </a:ext>
            </a:extLst>
          </p:cNvPr>
          <p:cNvCxnSpPr>
            <a:cxnSpLocks/>
          </p:cNvCxnSpPr>
          <p:nvPr/>
        </p:nvCxnSpPr>
        <p:spPr>
          <a:xfrm>
            <a:off x="4940384" y="4583017"/>
            <a:ext cx="45151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407BAB4A-9D7B-019C-4723-B2F8762EE244}"/>
              </a:ext>
            </a:extLst>
          </p:cNvPr>
          <p:cNvSpPr txBox="1"/>
          <p:nvPr/>
        </p:nvSpPr>
        <p:spPr>
          <a:xfrm>
            <a:off x="6634325" y="4185498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Spanning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878B24E-BD77-B38B-E446-49E5E59A46D2}"/>
              </a:ext>
            </a:extLst>
          </p:cNvPr>
          <p:cNvSpPr/>
          <p:nvPr/>
        </p:nvSpPr>
        <p:spPr>
          <a:xfrm>
            <a:off x="3597367" y="5550827"/>
            <a:ext cx="2511972" cy="92491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De papieren werkelijkheid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6FEE146-52B7-1A1F-A7F8-DFA9A937FA9C}"/>
              </a:ext>
            </a:extLst>
          </p:cNvPr>
          <p:cNvSpPr/>
          <p:nvPr/>
        </p:nvSpPr>
        <p:spPr>
          <a:xfrm>
            <a:off x="8199512" y="5550827"/>
            <a:ext cx="2511972" cy="92491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De ‘echte’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werkelijkheid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D2C24BA6-E6C1-6CF1-7E0B-EFBE3279B054}"/>
              </a:ext>
            </a:extLst>
          </p:cNvPr>
          <p:cNvGrpSpPr/>
          <p:nvPr/>
        </p:nvGrpSpPr>
        <p:grpSpPr>
          <a:xfrm>
            <a:off x="6487181" y="669954"/>
            <a:ext cx="5347468" cy="2167839"/>
            <a:chOff x="6487181" y="669954"/>
            <a:chExt cx="5347468" cy="216783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0A74B81-2660-BE6D-3D9F-A29FE89F82F4}"/>
                </a:ext>
              </a:extLst>
            </p:cNvPr>
            <p:cNvSpPr/>
            <p:nvPr/>
          </p:nvSpPr>
          <p:spPr>
            <a:xfrm>
              <a:off x="6487181" y="955473"/>
              <a:ext cx="5347468" cy="188232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/>
                <a:t>Ga het veld in (de praktijk) en kijk om je heen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/>
                <a:t>Haal de verhalen op die daar verteld worden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/>
                <a:t>Organiseer wisselwerkingen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/>
                <a:t>Ontwikkel ideeën (in de tussenruimte)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dirty="0"/>
                <a:t>Anticipeer en versterk dat wat er al is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D4E3BFE-27EA-894F-5993-F2688E4245A1}"/>
                </a:ext>
              </a:extLst>
            </p:cNvPr>
            <p:cNvSpPr/>
            <p:nvPr/>
          </p:nvSpPr>
          <p:spPr>
            <a:xfrm>
              <a:off x="8077031" y="669954"/>
              <a:ext cx="2186152" cy="4126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Positieve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94206E4-0224-2E64-A5F6-89D4A3C8B3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113A5185-F8B3-CDAF-2F89-37408F744F64}"/>
              </a:ext>
            </a:extLst>
          </p:cNvPr>
          <p:cNvSpPr/>
          <p:nvPr/>
        </p:nvSpPr>
        <p:spPr>
          <a:xfrm>
            <a:off x="6095998" y="975049"/>
            <a:ext cx="2861390" cy="26965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CB320629-981B-C9B0-0465-62C764362B9B}"/>
              </a:ext>
            </a:extLst>
          </p:cNvPr>
          <p:cNvSpPr/>
          <p:nvPr/>
        </p:nvSpPr>
        <p:spPr>
          <a:xfrm rot="5400000">
            <a:off x="7550021" y="867747"/>
            <a:ext cx="167951" cy="214604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4E0418EF-F705-C821-A891-905E43666140}"/>
              </a:ext>
            </a:extLst>
          </p:cNvPr>
          <p:cNvSpPr/>
          <p:nvPr/>
        </p:nvSpPr>
        <p:spPr>
          <a:xfrm rot="13546178">
            <a:off x="8350897" y="3254107"/>
            <a:ext cx="167951" cy="214604"/>
          </a:xfrm>
          <a:prstGeom prst="triangl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858E4CF-2434-EA88-5934-556D225AF078}"/>
              </a:ext>
            </a:extLst>
          </p:cNvPr>
          <p:cNvSpPr/>
          <p:nvPr/>
        </p:nvSpPr>
        <p:spPr>
          <a:xfrm>
            <a:off x="8217157" y="1810138"/>
            <a:ext cx="1639774" cy="1026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Controle en beheersing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C31ED80-00A3-BD77-9353-0CBF3CA2B4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35069" y="861096"/>
            <a:ext cx="2856557" cy="28105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1BFD95E-234F-166E-36D6-F457BE1F3843}"/>
              </a:ext>
            </a:extLst>
          </p:cNvPr>
          <p:cNvSpPr/>
          <p:nvPr/>
        </p:nvSpPr>
        <p:spPr>
          <a:xfrm>
            <a:off x="4506686" y="1810139"/>
            <a:ext cx="2286000" cy="10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Ontwikkelen nazorglocatie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65380C3-1AD7-EECC-EFA9-610CFD2B82D4}"/>
              </a:ext>
            </a:extLst>
          </p:cNvPr>
          <p:cNvSpPr/>
          <p:nvPr/>
        </p:nvSpPr>
        <p:spPr>
          <a:xfrm>
            <a:off x="1442441" y="1810138"/>
            <a:ext cx="1639774" cy="1026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noProof="0"/>
              <a:t>Versterken en </a:t>
            </a:r>
            <a:r>
              <a:rPr lang="nl-NL" noProof="0" dirty="0" err="1"/>
              <a:t>implementerenideeën</a:t>
            </a:r>
            <a:endParaRPr lang="nl-NL" noProof="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0825C48-70E7-FB46-C6C5-4100568F39A1}"/>
              </a:ext>
            </a:extLst>
          </p:cNvPr>
          <p:cNvSpPr txBox="1"/>
          <p:nvPr/>
        </p:nvSpPr>
        <p:spPr>
          <a:xfrm>
            <a:off x="6619711" y="326800"/>
            <a:ext cx="202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Negatieve feedback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B988812-B976-5ED6-5906-36C1C446E702}"/>
              </a:ext>
            </a:extLst>
          </p:cNvPr>
          <p:cNvSpPr txBox="1"/>
          <p:nvPr/>
        </p:nvSpPr>
        <p:spPr>
          <a:xfrm>
            <a:off x="2798660" y="326800"/>
            <a:ext cx="192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Positieve feedback</a:t>
            </a:r>
          </a:p>
        </p:txBody>
      </p:sp>
      <p:pic>
        <p:nvPicPr>
          <p:cNvPr id="4" name="Afbeelding 3" descr="Afbeelding met groente, plant, kruid, blad&#10;&#10;Door AI gegenereerde inhoud is mogelijk onjuist.">
            <a:extLst>
              <a:ext uri="{FF2B5EF4-FFF2-40B4-BE49-F238E27FC236}">
                <a16:creationId xmlns:a16="http://schemas.microsoft.com/office/drawing/2014/main" id="{067D5690-9C8B-1B58-B062-5E5428158F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E84A3-2C0B-77A3-9AF4-238B30BED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E0037B-3BC0-9B32-E500-9141916070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" y="371475"/>
          <a:ext cx="11830050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11830708" imgH="6114306" progId="Presentations.Drawing.17">
                  <p:embed/>
                </p:oleObj>
              </mc:Choice>
              <mc:Fallback>
                <p:oleObj name="Drawing" r:id="rId2" imgW="11830708" imgH="6114306" progId="Presentations.Drawing.1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AE0037B-3BC0-9B32-E500-914191607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975" y="371475"/>
                        <a:ext cx="11830050" cy="611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76535F-593B-94BD-1598-0A952ACEA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617401"/>
              </p:ext>
            </p:extLst>
          </p:nvPr>
        </p:nvGraphicFramePr>
        <p:xfrm>
          <a:off x="2197811" y="933855"/>
          <a:ext cx="9386888" cy="465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4" imgW="7058160" imgH="3886200" progId="Presentations.Drawing.17">
                  <p:embed/>
                </p:oleObj>
              </mc:Choice>
              <mc:Fallback>
                <p:oleObj name="Drawing" r:id="rId4" imgW="7058160" imgH="3886200" progId="Presentations.Drawing.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76535F-593B-94BD-1598-0A952ACEA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7811" y="933855"/>
                        <a:ext cx="9386888" cy="4651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C2DF9978-AC2A-7FA9-34E1-163D0DF6D53C}"/>
              </a:ext>
            </a:extLst>
          </p:cNvPr>
          <p:cNvSpPr txBox="1"/>
          <p:nvPr/>
        </p:nvSpPr>
        <p:spPr>
          <a:xfrm>
            <a:off x="7697038" y="171420"/>
            <a:ext cx="431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Ongetemd vraagstuk (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wicked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1FF04E2-D219-0483-5DA7-27CCE0BD4D5D}"/>
              </a:ext>
            </a:extLst>
          </p:cNvPr>
          <p:cNvSpPr/>
          <p:nvPr/>
        </p:nvSpPr>
        <p:spPr>
          <a:xfrm>
            <a:off x="3869808" y="462399"/>
            <a:ext cx="2938224" cy="6115049"/>
          </a:xfrm>
          <a:prstGeom prst="rect">
            <a:avLst/>
          </a:prstGeom>
          <a:solidFill>
            <a:srgbClr val="8BAA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3267ECC-44BA-8963-FD32-F3DFF6DE780B}"/>
              </a:ext>
            </a:extLst>
          </p:cNvPr>
          <p:cNvSpPr txBox="1"/>
          <p:nvPr/>
        </p:nvSpPr>
        <p:spPr>
          <a:xfrm>
            <a:off x="4869849" y="6056387"/>
            <a:ext cx="938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5825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00160-F7BF-7497-CB58-035DEB81F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27E4F81-2371-73DD-8D41-DFFFAB54E52D}"/>
              </a:ext>
            </a:extLst>
          </p:cNvPr>
          <p:cNvSpPr/>
          <p:nvPr/>
        </p:nvSpPr>
        <p:spPr>
          <a:xfrm>
            <a:off x="1874264" y="83104"/>
            <a:ext cx="8162618" cy="46395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A6C814-CFDC-63E4-8268-95830F0A9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813" y="784103"/>
            <a:ext cx="3406905" cy="370049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742BFC2-195D-CC2C-649B-037EE2055976}"/>
              </a:ext>
            </a:extLst>
          </p:cNvPr>
          <p:cNvSpPr/>
          <p:nvPr/>
        </p:nvSpPr>
        <p:spPr>
          <a:xfrm>
            <a:off x="6013525" y="1021980"/>
            <a:ext cx="217836" cy="666975"/>
          </a:xfrm>
          <a:prstGeom prst="rect">
            <a:avLst/>
          </a:prstGeom>
          <a:solidFill>
            <a:srgbClr val="F8B3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15EE61-0003-3157-E972-3194524177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294" y="-72227"/>
            <a:ext cx="1973359" cy="33716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C1EB13D-3C71-EB92-FC92-C9BF93750B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910" y="1876257"/>
            <a:ext cx="1973359" cy="337165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421DFE2-3791-69AD-F304-9F0D6E1189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3927">
            <a:off x="3259658" y="684912"/>
            <a:ext cx="5806849" cy="101619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CE92551-B546-9C4F-370D-F65D6B434D27}"/>
              </a:ext>
            </a:extLst>
          </p:cNvPr>
          <p:cNvSpPr txBox="1"/>
          <p:nvPr/>
        </p:nvSpPr>
        <p:spPr>
          <a:xfrm>
            <a:off x="7484948" y="3653822"/>
            <a:ext cx="116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Negatieve</a:t>
            </a:r>
          </a:p>
          <a:p>
            <a:pPr algn="ctr"/>
            <a:r>
              <a:rPr lang="nl-NL" dirty="0"/>
              <a:t>feedback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8E05710-7139-AA11-2AEF-B69931338827}"/>
              </a:ext>
            </a:extLst>
          </p:cNvPr>
          <p:cNvSpPr txBox="1"/>
          <p:nvPr/>
        </p:nvSpPr>
        <p:spPr>
          <a:xfrm>
            <a:off x="3626892" y="1715884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Positieve</a:t>
            </a:r>
          </a:p>
          <a:p>
            <a:pPr algn="ctr"/>
            <a:r>
              <a:rPr lang="nl-NL" dirty="0"/>
              <a:t>feedback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B690D4-AB70-6486-B544-F8FCC6C964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EF7530E-1628-9582-40A4-7089C2F33A9A}"/>
              </a:ext>
            </a:extLst>
          </p:cNvPr>
          <p:cNvSpPr/>
          <p:nvPr/>
        </p:nvSpPr>
        <p:spPr>
          <a:xfrm>
            <a:off x="5130300" y="4722479"/>
            <a:ext cx="1984285" cy="72518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Ingewikkeld</a:t>
            </a:r>
            <a:endParaRPr lang="nl-NL" kern="0" dirty="0">
              <a:solidFill>
                <a:srgbClr val="4D3E2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854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22743-B58D-C76B-9026-3E8C8F701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FA0180E-ED2F-9B14-22D1-211B812C8CAF}"/>
              </a:ext>
            </a:extLst>
          </p:cNvPr>
          <p:cNvSpPr/>
          <p:nvPr/>
        </p:nvSpPr>
        <p:spPr>
          <a:xfrm>
            <a:off x="1874264" y="83104"/>
            <a:ext cx="8162618" cy="46395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3751E6-E097-592B-8D9E-C6DE46492C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813" y="784103"/>
            <a:ext cx="3406905" cy="370049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1D7A08-1B58-C4EF-ED2E-84410BD622E0}"/>
              </a:ext>
            </a:extLst>
          </p:cNvPr>
          <p:cNvSpPr/>
          <p:nvPr/>
        </p:nvSpPr>
        <p:spPr>
          <a:xfrm>
            <a:off x="6013525" y="1021980"/>
            <a:ext cx="217836" cy="666975"/>
          </a:xfrm>
          <a:prstGeom prst="rect">
            <a:avLst/>
          </a:prstGeom>
          <a:solidFill>
            <a:srgbClr val="F8B3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1B1AD3-A3A8-2152-59D6-F9D2970F84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913" y="924882"/>
            <a:ext cx="1973359" cy="33716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FD0025-E62E-CCD9-2F6D-3C553905D0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436" y="914128"/>
            <a:ext cx="1973359" cy="337165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70995E-8AFF-A03A-7566-EADF30780B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849" y="694272"/>
            <a:ext cx="5806849" cy="10161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4F12D1-4DDA-B77B-36E0-34481DFF1FDC}"/>
              </a:ext>
            </a:extLst>
          </p:cNvPr>
          <p:cNvSpPr txBox="1"/>
          <p:nvPr/>
        </p:nvSpPr>
        <p:spPr>
          <a:xfrm>
            <a:off x="3515132" y="2701404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Positieve</a:t>
            </a:r>
          </a:p>
          <a:p>
            <a:pPr algn="ctr"/>
            <a:r>
              <a:rPr lang="nl-NL" dirty="0"/>
              <a:t>feedback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B02543-B6D8-F7A1-0A47-8E3CEB936010}"/>
              </a:ext>
            </a:extLst>
          </p:cNvPr>
          <p:cNvSpPr txBox="1"/>
          <p:nvPr/>
        </p:nvSpPr>
        <p:spPr>
          <a:xfrm>
            <a:off x="7708468" y="2678462"/>
            <a:ext cx="116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Negatieve</a:t>
            </a:r>
          </a:p>
          <a:p>
            <a:pPr algn="ctr"/>
            <a:r>
              <a:rPr lang="nl-NL" dirty="0"/>
              <a:t>feedback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C1D3C4D-401D-61C4-6531-F42D186B57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0C9CD797-8376-0AED-DB9D-6B081CFB2243}"/>
              </a:ext>
            </a:extLst>
          </p:cNvPr>
          <p:cNvSpPr/>
          <p:nvPr/>
        </p:nvSpPr>
        <p:spPr>
          <a:xfrm>
            <a:off x="5130300" y="4722479"/>
            <a:ext cx="1984285" cy="72518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Complex</a:t>
            </a:r>
            <a:endParaRPr lang="nl-NL" kern="0" dirty="0">
              <a:solidFill>
                <a:srgbClr val="4D3E2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136398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DEAAA-EAEF-48E6-F511-746D4D141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F902F47-7B17-D9B7-E09B-0B38440F2315}"/>
              </a:ext>
            </a:extLst>
          </p:cNvPr>
          <p:cNvSpPr/>
          <p:nvPr/>
        </p:nvSpPr>
        <p:spPr>
          <a:xfrm>
            <a:off x="843063" y="1741251"/>
            <a:ext cx="10505873" cy="3151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schermopname, zwart&#10;&#10;Door AI gegenereerde inhoud is mogelijk onjuist.">
            <a:extLst>
              <a:ext uri="{FF2B5EF4-FFF2-40B4-BE49-F238E27FC236}">
                <a16:creationId xmlns:a16="http://schemas.microsoft.com/office/drawing/2014/main" id="{2E30EADC-1A8F-AE41-6688-F27626F4A8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45" y="2217906"/>
            <a:ext cx="11807918" cy="24124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0EE60F0-28A9-5C6F-DFB1-BA8EEF6B24EF}"/>
              </a:ext>
            </a:extLst>
          </p:cNvPr>
          <p:cNvSpPr/>
          <p:nvPr/>
        </p:nvSpPr>
        <p:spPr>
          <a:xfrm>
            <a:off x="4505608" y="1340431"/>
            <a:ext cx="3228391" cy="6391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Platform- en fondsvorming voor meervoudig ruimtegebruik</a:t>
            </a:r>
          </a:p>
        </p:txBody>
      </p:sp>
      <p:pic>
        <p:nvPicPr>
          <p:cNvPr id="7" name="Afbeelding 6" descr="Afbeelding met keukenaccessoires, pan, overdekt, zwart-wit&#10;&#10;Door AI gegenereerde inhoud is mogelijk onjuist.">
            <a:extLst>
              <a:ext uri="{FF2B5EF4-FFF2-40B4-BE49-F238E27FC236}">
                <a16:creationId xmlns:a16="http://schemas.microsoft.com/office/drawing/2014/main" id="{4CB0CD09-14C1-58E8-E5A4-6A2584F27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66833">
            <a:off x="4666087" y="-514318"/>
            <a:ext cx="6858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E1B8806-D6CC-9A5E-A5E3-C7CE6AC525F9}"/>
              </a:ext>
            </a:extLst>
          </p:cNvPr>
          <p:cNvSpPr txBox="1"/>
          <p:nvPr/>
        </p:nvSpPr>
        <p:spPr>
          <a:xfrm>
            <a:off x="8446414" y="2407199"/>
            <a:ext cx="273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Publieke en private betrokkenen</a:t>
            </a:r>
          </a:p>
        </p:txBody>
      </p:sp>
    </p:spTree>
    <p:extLst>
      <p:ext uri="{BB962C8B-B14F-4D97-AF65-F5344CB8AC3E}">
        <p14:creationId xmlns:p14="http://schemas.microsoft.com/office/powerpoint/2010/main" val="32215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18C65-1125-42F1-15E7-43AF2E08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EDD1E455-D8C1-304A-E30C-94EA9E81B8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69" y="262127"/>
            <a:ext cx="4691967" cy="964000"/>
          </a:xfrm>
          <a:prstGeom prst="rect">
            <a:avLst/>
          </a:prstGeom>
        </p:spPr>
      </p:pic>
      <p:pic>
        <p:nvPicPr>
          <p:cNvPr id="4" name="Afbeelding 3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8FA72883-4CF1-F790-0647-70023411A2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1945"/>
            <a:ext cx="12192000" cy="3434110"/>
          </a:xfrm>
          <a:prstGeom prst="rect">
            <a:avLst/>
          </a:prstGeom>
        </p:spPr>
      </p:pic>
      <p:pic>
        <p:nvPicPr>
          <p:cNvPr id="6" name="Afbeelding 5" descr="Afbeelding met keukenaccessoires, pan, overdekt, zwart-wit&#10;&#10;Door AI gegenereerde inhoud is mogelijk onjuist.">
            <a:extLst>
              <a:ext uri="{FF2B5EF4-FFF2-40B4-BE49-F238E27FC236}">
                <a16:creationId xmlns:a16="http://schemas.microsoft.com/office/drawing/2014/main" id="{68C34776-1B18-62BA-2E28-4A6B605785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50233">
            <a:off x="2039586" y="387807"/>
            <a:ext cx="6858000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684B231-9BD2-365E-F634-3C48CB61E9D8}"/>
              </a:ext>
            </a:extLst>
          </p:cNvPr>
          <p:cNvSpPr txBox="1"/>
          <p:nvPr/>
        </p:nvSpPr>
        <p:spPr>
          <a:xfrm>
            <a:off x="5693486" y="2358561"/>
            <a:ext cx="273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We moeten anders gaan denken</a:t>
            </a:r>
          </a:p>
        </p:txBody>
      </p:sp>
    </p:spTree>
    <p:extLst>
      <p:ext uri="{BB962C8B-B14F-4D97-AF65-F5344CB8AC3E}">
        <p14:creationId xmlns:p14="http://schemas.microsoft.com/office/powerpoint/2010/main" val="33389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3968DE8-7E45-2206-0610-67EC579FCA74}"/>
              </a:ext>
            </a:extLst>
          </p:cNvPr>
          <p:cNvSpPr/>
          <p:nvPr/>
        </p:nvSpPr>
        <p:spPr>
          <a:xfrm>
            <a:off x="1407269" y="410942"/>
            <a:ext cx="4688731" cy="132296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Overheid         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696702E-DEDD-EFF3-C4E9-59E9BAABD9EE}"/>
              </a:ext>
            </a:extLst>
          </p:cNvPr>
          <p:cNvSpPr/>
          <p:nvPr/>
        </p:nvSpPr>
        <p:spPr>
          <a:xfrm>
            <a:off x="6096000" y="410942"/>
            <a:ext cx="4688731" cy="132296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Marktpartijen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A85D2EF-D489-A02A-D70F-8C3344885ACC}"/>
              </a:ext>
            </a:extLst>
          </p:cNvPr>
          <p:cNvSpPr/>
          <p:nvPr/>
        </p:nvSpPr>
        <p:spPr>
          <a:xfrm>
            <a:off x="4704947" y="1166456"/>
            <a:ext cx="2798322" cy="132296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</a:rPr>
              <a:t>Inwoners en lokale ondernemers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69E9D45-9CA5-87B2-99BB-0DF17CFA4D45}"/>
              </a:ext>
            </a:extLst>
          </p:cNvPr>
          <p:cNvSpPr/>
          <p:nvPr/>
        </p:nvSpPr>
        <p:spPr>
          <a:xfrm>
            <a:off x="1407269" y="3342212"/>
            <a:ext cx="2600528" cy="1322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Openbare ruimte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E17E679-52AB-C9FD-3FD9-6349772D1425}"/>
              </a:ext>
            </a:extLst>
          </p:cNvPr>
          <p:cNvSpPr/>
          <p:nvPr/>
        </p:nvSpPr>
        <p:spPr>
          <a:xfrm>
            <a:off x="4007797" y="3342212"/>
            <a:ext cx="6776934" cy="1322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Particuliere ruimte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FB77784-C805-E611-E2C3-E8C65500F59A}"/>
              </a:ext>
            </a:extLst>
          </p:cNvPr>
          <p:cNvSpPr/>
          <p:nvPr/>
        </p:nvSpPr>
        <p:spPr>
          <a:xfrm>
            <a:off x="3884580" y="3342212"/>
            <a:ext cx="1903377" cy="13229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Meent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(common)</a:t>
            </a:r>
          </a:p>
        </p:txBody>
      </p:sp>
      <p:sp>
        <p:nvSpPr>
          <p:cNvPr id="2" name="Bijschrift: pijl-omhoog 1">
            <a:extLst>
              <a:ext uri="{FF2B5EF4-FFF2-40B4-BE49-F238E27FC236}">
                <a16:creationId xmlns:a16="http://schemas.microsoft.com/office/drawing/2014/main" id="{57E85E02-1307-6D0C-FA51-CA3A5258734E}"/>
              </a:ext>
            </a:extLst>
          </p:cNvPr>
          <p:cNvSpPr/>
          <p:nvPr/>
        </p:nvSpPr>
        <p:spPr>
          <a:xfrm>
            <a:off x="1607918" y="4674241"/>
            <a:ext cx="6456700" cy="1772817"/>
          </a:xfrm>
          <a:prstGeom prst="upArrow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Ontmoeting, voeding, biodiversiteit, energie (warmte en elektriciteit), zorg, huisvesting, klimaatadaptatie, onderhoud en reparatie, verenigingen, cultuur, dataopslag, opleidingen, et cetera.</a:t>
            </a:r>
          </a:p>
        </p:txBody>
      </p:sp>
    </p:spTree>
    <p:extLst>
      <p:ext uri="{BB962C8B-B14F-4D97-AF65-F5344CB8AC3E}">
        <p14:creationId xmlns:p14="http://schemas.microsoft.com/office/powerpoint/2010/main" val="27955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DC68-7BEE-3656-01B2-EA14E5CF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boom, hemel, gazon&#10;&#10;Door AI gegenereerde inhoud is mogelijk onjuist.">
            <a:extLst>
              <a:ext uri="{FF2B5EF4-FFF2-40B4-BE49-F238E27FC236}">
                <a16:creationId xmlns:a16="http://schemas.microsoft.com/office/drawing/2014/main" id="{067C8EA0-EF7E-50F0-4DFB-2B2596BF8C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Afbeelding 3" descr="Afbeelding met gebouw, raam, huis, eigendom&#10;&#10;Door AI gegenereerde inhoud is mogelijk onjuist.">
            <a:extLst>
              <a:ext uri="{FF2B5EF4-FFF2-40B4-BE49-F238E27FC236}">
                <a16:creationId xmlns:a16="http://schemas.microsoft.com/office/drawing/2014/main" id="{EF15738E-8705-289B-2A32-C5A78C656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716" y="-1759974"/>
            <a:ext cx="9767942" cy="71199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14D6746-C345-2409-8BFE-C2742F4C0013}"/>
              </a:ext>
            </a:extLst>
          </p:cNvPr>
          <p:cNvSpPr/>
          <p:nvPr/>
        </p:nvSpPr>
        <p:spPr>
          <a:xfrm>
            <a:off x="6819317" y="4456203"/>
            <a:ext cx="5566646" cy="2176553"/>
          </a:xfrm>
          <a:custGeom>
            <a:avLst/>
            <a:gdLst>
              <a:gd name="csX0" fmla="*/ 0 w 5262663"/>
              <a:gd name="csY0" fmla="*/ 622571 h 2334639"/>
              <a:gd name="csX1" fmla="*/ 4591455 w 5262663"/>
              <a:gd name="csY1" fmla="*/ 2334639 h 2334639"/>
              <a:gd name="csX2" fmla="*/ 5262663 w 5262663"/>
              <a:gd name="csY2" fmla="*/ 2324911 h 2334639"/>
              <a:gd name="csX3" fmla="*/ 5223753 w 5262663"/>
              <a:gd name="csY3" fmla="*/ 116732 h 2334639"/>
              <a:gd name="csX4" fmla="*/ 4494178 w 5262663"/>
              <a:gd name="csY4" fmla="*/ 0 h 2334639"/>
              <a:gd name="csX5" fmla="*/ 4503906 w 5262663"/>
              <a:gd name="csY5" fmla="*/ 194554 h 2334639"/>
              <a:gd name="csX6" fmla="*/ 4863829 w 5262663"/>
              <a:gd name="csY6" fmla="*/ 282102 h 2334639"/>
              <a:gd name="csX7" fmla="*/ 2548646 w 5262663"/>
              <a:gd name="csY7" fmla="*/ 447473 h 2334639"/>
              <a:gd name="csX8" fmla="*/ 0 w 5262663"/>
              <a:gd name="csY8" fmla="*/ 622571 h 2334639"/>
              <a:gd name="csX0" fmla="*/ 0 w 5262663"/>
              <a:gd name="csY0" fmla="*/ 622571 h 2324911"/>
              <a:gd name="csX1" fmla="*/ 5225301 w 5262663"/>
              <a:gd name="csY1" fmla="*/ 2116430 h 2324911"/>
              <a:gd name="csX2" fmla="*/ 5262663 w 5262663"/>
              <a:gd name="csY2" fmla="*/ 2324911 h 2324911"/>
              <a:gd name="csX3" fmla="*/ 5223753 w 5262663"/>
              <a:gd name="csY3" fmla="*/ 116732 h 2324911"/>
              <a:gd name="csX4" fmla="*/ 4494178 w 5262663"/>
              <a:gd name="csY4" fmla="*/ 0 h 2324911"/>
              <a:gd name="csX5" fmla="*/ 4503906 w 5262663"/>
              <a:gd name="csY5" fmla="*/ 194554 h 2324911"/>
              <a:gd name="csX6" fmla="*/ 4863829 w 5262663"/>
              <a:gd name="csY6" fmla="*/ 282102 h 2324911"/>
              <a:gd name="csX7" fmla="*/ 2548646 w 5262663"/>
              <a:gd name="csY7" fmla="*/ 447473 h 2324911"/>
              <a:gd name="csX8" fmla="*/ 0 w 5262663"/>
              <a:gd name="csY8" fmla="*/ 622571 h 2324911"/>
              <a:gd name="csX0" fmla="*/ 0 w 5397745"/>
              <a:gd name="csY0" fmla="*/ 622571 h 2116430"/>
              <a:gd name="csX1" fmla="*/ 5225301 w 5397745"/>
              <a:gd name="csY1" fmla="*/ 2116430 h 2116430"/>
              <a:gd name="csX2" fmla="*/ 5397745 w 5397745"/>
              <a:gd name="csY2" fmla="*/ 1878102 h 2116430"/>
              <a:gd name="csX3" fmla="*/ 5223753 w 5397745"/>
              <a:gd name="csY3" fmla="*/ 116732 h 2116430"/>
              <a:gd name="csX4" fmla="*/ 4494178 w 5397745"/>
              <a:gd name="csY4" fmla="*/ 0 h 2116430"/>
              <a:gd name="csX5" fmla="*/ 4503906 w 5397745"/>
              <a:gd name="csY5" fmla="*/ 194554 h 2116430"/>
              <a:gd name="csX6" fmla="*/ 4863829 w 5397745"/>
              <a:gd name="csY6" fmla="*/ 282102 h 2116430"/>
              <a:gd name="csX7" fmla="*/ 2548646 w 5397745"/>
              <a:gd name="csY7" fmla="*/ 447473 h 2116430"/>
              <a:gd name="csX8" fmla="*/ 0 w 5397745"/>
              <a:gd name="csY8" fmla="*/ 622571 h 21164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397745" h="2116430">
                <a:moveTo>
                  <a:pt x="0" y="622571"/>
                </a:moveTo>
                <a:lnTo>
                  <a:pt x="5225301" y="2116430"/>
                </a:lnTo>
                <a:lnTo>
                  <a:pt x="5397745" y="1878102"/>
                </a:lnTo>
                <a:lnTo>
                  <a:pt x="5223753" y="116732"/>
                </a:lnTo>
                <a:lnTo>
                  <a:pt x="4494178" y="0"/>
                </a:lnTo>
                <a:lnTo>
                  <a:pt x="4503906" y="194554"/>
                </a:lnTo>
                <a:lnTo>
                  <a:pt x="4863829" y="282102"/>
                </a:lnTo>
                <a:lnTo>
                  <a:pt x="2548646" y="447473"/>
                </a:lnTo>
                <a:lnTo>
                  <a:pt x="0" y="622571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A0B62AD-F403-C22D-D16A-4649ED4F258D}"/>
              </a:ext>
            </a:extLst>
          </p:cNvPr>
          <p:cNvSpPr/>
          <p:nvPr/>
        </p:nvSpPr>
        <p:spPr>
          <a:xfrm rot="-60000">
            <a:off x="7155343" y="2133973"/>
            <a:ext cx="44779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Buurtcentrum Het Restrisico</a:t>
            </a:r>
          </a:p>
        </p:txBody>
      </p:sp>
      <p:pic>
        <p:nvPicPr>
          <p:cNvPr id="14" name="Afbeelding 13" descr="Afbeelding met silhouet, zwart, Dans, duisternis&#10;&#10;Door AI gegenereerde inhoud is mogelijk onjuist.">
            <a:extLst>
              <a:ext uri="{FF2B5EF4-FFF2-40B4-BE49-F238E27FC236}">
                <a16:creationId xmlns:a16="http://schemas.microsoft.com/office/drawing/2014/main" id="{835F9D08-3B99-136E-D067-08CBA3E78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90" y="3192285"/>
            <a:ext cx="3353546" cy="1450408"/>
          </a:xfrm>
          <a:prstGeom prst="rect">
            <a:avLst/>
          </a:prstGeom>
        </p:spPr>
      </p:pic>
      <p:pic>
        <p:nvPicPr>
          <p:cNvPr id="26" name="Afbeelding 25" descr="Afbeelding met zoogdier, kleding, hond, tekenfilm&#10;&#10;Door AI gegenereerde inhoud is mogelijk onjuist.">
            <a:extLst>
              <a:ext uri="{FF2B5EF4-FFF2-40B4-BE49-F238E27FC236}">
                <a16:creationId xmlns:a16="http://schemas.microsoft.com/office/drawing/2014/main" id="{0C2532F1-8008-BF8A-9FB3-B18D4FA48C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03" y="3668690"/>
            <a:ext cx="3867777" cy="2093567"/>
          </a:xfrm>
          <a:prstGeom prst="rect">
            <a:avLst/>
          </a:prstGeom>
        </p:spPr>
      </p:pic>
      <p:pic>
        <p:nvPicPr>
          <p:cNvPr id="30" name="Afbeelding 29" descr="Afbeelding met kleding, jongen, glimlach, Menselijk gezicht&#10;&#10;Door AI gegenereerde inhoud is mogelijk onjuist.">
            <a:extLst>
              <a:ext uri="{FF2B5EF4-FFF2-40B4-BE49-F238E27FC236}">
                <a16:creationId xmlns:a16="http://schemas.microsoft.com/office/drawing/2014/main" id="{A08066D6-B8A4-CCD0-6384-9AA7169499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22" y="3863906"/>
            <a:ext cx="1819534" cy="2136985"/>
          </a:xfrm>
          <a:prstGeom prst="rect">
            <a:avLst/>
          </a:prstGeom>
        </p:spPr>
      </p:pic>
      <p:pic>
        <p:nvPicPr>
          <p:cNvPr id="36" name="Afbeelding 35" descr="Afbeelding met kleding, wiel, rolstoel, jongen&#10;&#10;Door AI gegenereerde inhoud is mogelijk onjuist.">
            <a:extLst>
              <a:ext uri="{FF2B5EF4-FFF2-40B4-BE49-F238E27FC236}">
                <a16:creationId xmlns:a16="http://schemas.microsoft.com/office/drawing/2014/main" id="{2EE01C4C-4CE1-EC37-AB2F-E0A2E10FD2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13" y="4007818"/>
            <a:ext cx="2139601" cy="2752263"/>
          </a:xfrm>
          <a:prstGeom prst="rect">
            <a:avLst/>
          </a:prstGeom>
        </p:spPr>
      </p:pic>
      <p:pic>
        <p:nvPicPr>
          <p:cNvPr id="38" name="Afbeelding 37" descr="Afbeelding met kleding, jongen, Menselijk gezicht, persoon&#10;&#10;Door AI gegenereerde inhoud is mogelijk onjuist.">
            <a:extLst>
              <a:ext uri="{FF2B5EF4-FFF2-40B4-BE49-F238E27FC236}">
                <a16:creationId xmlns:a16="http://schemas.microsoft.com/office/drawing/2014/main" id="{F1C1E598-37FF-437D-3AB5-FDB34B46B2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747" y="3969045"/>
            <a:ext cx="1541987" cy="1833045"/>
          </a:xfrm>
          <a:prstGeom prst="rect">
            <a:avLst/>
          </a:prstGeom>
        </p:spPr>
      </p:pic>
      <p:pic>
        <p:nvPicPr>
          <p:cNvPr id="28" name="Afbeelding 27" descr="Afbeelding met kleding, glimlach, tekenfilm, persoon&#10;&#10;Door AI gegenereerde inhoud is mogelijk onjuist.">
            <a:extLst>
              <a:ext uri="{FF2B5EF4-FFF2-40B4-BE49-F238E27FC236}">
                <a16:creationId xmlns:a16="http://schemas.microsoft.com/office/drawing/2014/main" id="{99B7C5AF-95A8-2637-87E8-37ED32B7157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453" y="4050893"/>
            <a:ext cx="1406236" cy="19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CC6CF-0EA8-C303-768B-05B7979883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7F45754-BFBD-7E08-3B44-0E4990CE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762"/>
            <a:ext cx="10515600" cy="956779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Samenvattend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D152C8B-4F31-A5E1-7274-471B8397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090"/>
            <a:ext cx="5155512" cy="4992067"/>
          </a:xfrm>
        </p:spPr>
        <p:txBody>
          <a:bodyPr>
            <a:normAutofit/>
          </a:bodyPr>
          <a:lstStyle/>
          <a:p>
            <a:r>
              <a:rPr lang="nl-NL" sz="2400" dirty="0"/>
              <a:t>“Anders gaan denken”: maak de stap van ingewikkeld naar complex;</a:t>
            </a:r>
          </a:p>
          <a:p>
            <a:r>
              <a:rPr lang="nl-NL" sz="2400" dirty="0"/>
              <a:t>Ontwikkelen nazorglocaties = complex = verenigen negatieve en positieve feedback = continu leerproces;</a:t>
            </a:r>
          </a:p>
          <a:p>
            <a:r>
              <a:rPr lang="nl-NL" sz="2400" dirty="0"/>
              <a:t>Beperk de aandacht niet tot publiek en privaat, maar kijk ook scherp naar inwoners en lokale ondernemers en de mogelijkheden meenten te herintroduceren.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BB7B9C-B032-895E-912B-98EB96C24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532" y="1203077"/>
            <a:ext cx="5358882" cy="40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C5460-E580-4888-6164-29560163C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773FC73-9071-AE5C-6291-08859828A4D6}"/>
              </a:ext>
            </a:extLst>
          </p:cNvPr>
          <p:cNvSpPr/>
          <p:nvPr/>
        </p:nvSpPr>
        <p:spPr>
          <a:xfrm>
            <a:off x="1605064" y="0"/>
            <a:ext cx="5026324" cy="5951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D71175-500E-F668-D78F-93C840884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190831"/>
            <a:ext cx="4846320" cy="4770783"/>
          </a:xfrm>
        </p:spPr>
        <p:txBody>
          <a:bodyPr rtlCol="0">
            <a:normAutofit/>
          </a:bodyPr>
          <a:lstStyle/>
          <a:p>
            <a:pPr rtl="0"/>
            <a:br>
              <a:rPr lang="nl-NL" sz="4000" dirty="0"/>
            </a:br>
            <a:r>
              <a:rPr lang="nl-NL" sz="4000" dirty="0"/>
              <a:t>Dank voor uw aandacht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B2510-B174-E800-344C-1D465A00F2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2059388"/>
            <a:ext cx="2130949" cy="38921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9E8FBC-F2B5-D7FF-EB59-089A36291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1" y="2059388"/>
            <a:ext cx="3286539" cy="3892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F3BF5E9-973F-2E90-866A-B6BB9F4C56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88"/>
            <a:ext cx="1526650" cy="3858812"/>
          </a:xfrm>
          <a:prstGeom prst="rect">
            <a:avLst/>
          </a:prstGeom>
        </p:spPr>
      </p:pic>
      <p:sp>
        <p:nvSpPr>
          <p:cNvPr id="12" name="Subtitel 2">
            <a:extLst>
              <a:ext uri="{FF2B5EF4-FFF2-40B4-BE49-F238E27FC236}">
                <a16:creationId xmlns:a16="http://schemas.microsoft.com/office/drawing/2014/main" id="{F28ACBD0-1DA8-A1C7-38E4-628C366E4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4961614"/>
            <a:ext cx="4846320" cy="868336"/>
          </a:xfrm>
        </p:spPr>
        <p:txBody>
          <a:bodyPr rtlCol="0">
            <a:normAutofit/>
          </a:bodyPr>
          <a:lstStyle/>
          <a:p>
            <a:pPr rtl="0"/>
            <a:endParaRPr lang="nl-NL" dirty="0"/>
          </a:p>
          <a:p>
            <a:pPr rtl="0"/>
            <a:r>
              <a:rPr lang="nl-NL" dirty="0"/>
              <a:t>Toekomstbestendige nazorg</a:t>
            </a:r>
          </a:p>
          <a:p>
            <a:pPr rtl="0"/>
            <a:r>
              <a:rPr lang="nl-NL" dirty="0"/>
              <a:t>Govert Geldof, Breda, 20 januari 2026</a:t>
            </a:r>
          </a:p>
        </p:txBody>
      </p:sp>
    </p:spTree>
    <p:extLst>
      <p:ext uri="{BB962C8B-B14F-4D97-AF65-F5344CB8AC3E}">
        <p14:creationId xmlns:p14="http://schemas.microsoft.com/office/powerpoint/2010/main" val="10993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voertuig, Landvoertuig&#10;&#10;Door AI gegenereerde inhoud is mogelijk onjuist.">
            <a:extLst>
              <a:ext uri="{FF2B5EF4-FFF2-40B4-BE49-F238E27FC236}">
                <a16:creationId xmlns:a16="http://schemas.microsoft.com/office/drawing/2014/main" id="{C94423B7-BF3A-2387-B4AE-3B3270ABD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FA93C79-806B-8B62-2063-34843F23C867}"/>
              </a:ext>
            </a:extLst>
          </p:cNvPr>
          <p:cNvSpPr/>
          <p:nvPr/>
        </p:nvSpPr>
        <p:spPr>
          <a:xfrm>
            <a:off x="563973" y="3219855"/>
            <a:ext cx="3531372" cy="19552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/>
              <a:t>Nederland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IBC-locaties:	42.000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Stortplaatsen:	29.000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Totaal:		71.000 ha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F351017-8433-5EF8-EB52-5BAD3540F087}"/>
              </a:ext>
            </a:extLst>
          </p:cNvPr>
          <p:cNvCxnSpPr>
            <a:cxnSpLocks/>
          </p:cNvCxnSpPr>
          <p:nvPr/>
        </p:nvCxnSpPr>
        <p:spPr>
          <a:xfrm>
            <a:off x="642026" y="4572000"/>
            <a:ext cx="320040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2B3D27BE-0DF2-4A5B-3A8A-25EACDEC7881}"/>
              </a:ext>
            </a:extLst>
          </p:cNvPr>
          <p:cNvSpPr txBox="1"/>
          <p:nvPr/>
        </p:nvSpPr>
        <p:spPr>
          <a:xfrm>
            <a:off x="3591653" y="4110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+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4C2EA10-A6AD-EDCB-8249-CD4564C61B2F}"/>
              </a:ext>
            </a:extLst>
          </p:cNvPr>
          <p:cNvSpPr txBox="1"/>
          <p:nvPr/>
        </p:nvSpPr>
        <p:spPr>
          <a:xfrm>
            <a:off x="8190690" y="204281"/>
            <a:ext cx="364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IBC = Isoleren Beheren Concentreren</a:t>
            </a:r>
          </a:p>
        </p:txBody>
      </p:sp>
    </p:spTree>
    <p:extLst>
      <p:ext uri="{BB962C8B-B14F-4D97-AF65-F5344CB8AC3E}">
        <p14:creationId xmlns:p14="http://schemas.microsoft.com/office/powerpoint/2010/main" val="25674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F157EF4D-DBB7-DA50-A848-F23F82A7F9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69" y="262127"/>
            <a:ext cx="4691967" cy="964000"/>
          </a:xfrm>
          <a:prstGeom prst="rect">
            <a:avLst/>
          </a:prstGeom>
        </p:spPr>
      </p:pic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6C41840A-74C8-27EB-DBD1-1450518C58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0" y="1102819"/>
            <a:ext cx="10902300" cy="4425144"/>
          </a:xfrm>
          <a:prstGeom prst="rect">
            <a:avLst/>
          </a:prstGeom>
        </p:spPr>
      </p:pic>
      <p:pic>
        <p:nvPicPr>
          <p:cNvPr id="7" name="Afbeelding 6" descr="Afbeelding met keukenaccessoires, pan, overdekt, zwart-wit&#10;&#10;Door AI gegenereerde inhoud is mogelijk onjuist.">
            <a:extLst>
              <a:ext uri="{FF2B5EF4-FFF2-40B4-BE49-F238E27FC236}">
                <a16:creationId xmlns:a16="http://schemas.microsoft.com/office/drawing/2014/main" id="{16970CB3-7774-A685-E6EA-80B1EF901B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3" y="137436"/>
            <a:ext cx="6858000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E89D80E-1BD1-FE40-B84C-C76CD55C8DB2}"/>
              </a:ext>
            </a:extLst>
          </p:cNvPr>
          <p:cNvSpPr txBox="1"/>
          <p:nvPr/>
        </p:nvSpPr>
        <p:spPr>
          <a:xfrm>
            <a:off x="1787236" y="4326054"/>
            <a:ext cx="2732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Complexiteit en diversiteit</a:t>
            </a:r>
          </a:p>
        </p:txBody>
      </p:sp>
    </p:spTree>
    <p:extLst>
      <p:ext uri="{BB962C8B-B14F-4D97-AF65-F5344CB8AC3E}">
        <p14:creationId xmlns:p14="http://schemas.microsoft.com/office/powerpoint/2010/main" val="15628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D35BBE6-8CA6-9265-7403-3A29257B71DB}"/>
              </a:ext>
            </a:extLst>
          </p:cNvPr>
          <p:cNvSpPr/>
          <p:nvPr/>
        </p:nvSpPr>
        <p:spPr>
          <a:xfrm>
            <a:off x="2453813" y="2016873"/>
            <a:ext cx="2448272" cy="2376264"/>
          </a:xfrm>
          <a:prstGeom prst="rect">
            <a:avLst/>
          </a:prstGeom>
          <a:solidFill>
            <a:srgbClr val="F1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F505A54-D256-1B0E-E8DF-369CC5D83892}"/>
              </a:ext>
            </a:extLst>
          </p:cNvPr>
          <p:cNvSpPr/>
          <p:nvPr/>
        </p:nvSpPr>
        <p:spPr>
          <a:xfrm>
            <a:off x="7133809" y="2016873"/>
            <a:ext cx="2448272" cy="2376264"/>
          </a:xfrm>
          <a:prstGeom prst="rect">
            <a:avLst/>
          </a:prstGeom>
          <a:solidFill>
            <a:srgbClr val="F1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Ingewikkeld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3BC52C-3E95-95BD-0FE9-08323D3955AD}"/>
              </a:ext>
            </a:extLst>
          </p:cNvPr>
          <p:cNvSpPr txBox="1"/>
          <p:nvPr/>
        </p:nvSpPr>
        <p:spPr>
          <a:xfrm>
            <a:off x="2531457" y="4836307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ontstaat…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AF141C-F16F-DD16-EB5A-98DEF8345EA7}"/>
              </a:ext>
            </a:extLst>
          </p:cNvPr>
          <p:cNvSpPr txBox="1"/>
          <p:nvPr/>
        </p:nvSpPr>
        <p:spPr>
          <a:xfrm>
            <a:off x="7045773" y="483630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 gemaakt is…  door mensen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4C92BC7-409F-70F3-AEC7-6950CA7CCD34}"/>
              </a:ext>
            </a:extLst>
          </p:cNvPr>
          <p:cNvSpPr/>
          <p:nvPr/>
        </p:nvSpPr>
        <p:spPr>
          <a:xfrm>
            <a:off x="9444458" y="4817808"/>
            <a:ext cx="1921207" cy="700391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96AA295-C384-0095-3E25-C07F131D0956}"/>
              </a:ext>
            </a:extLst>
          </p:cNvPr>
          <p:cNvSpPr/>
          <p:nvPr/>
        </p:nvSpPr>
        <p:spPr>
          <a:xfrm>
            <a:off x="2278469" y="941405"/>
            <a:ext cx="2832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169AE07-A939-5E00-B00A-E0127CE8CAEC}"/>
              </a:ext>
            </a:extLst>
          </p:cNvPr>
          <p:cNvSpPr/>
          <p:nvPr/>
        </p:nvSpPr>
        <p:spPr>
          <a:xfrm>
            <a:off x="6309556" y="941405"/>
            <a:ext cx="380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Ingewikkeld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5F94D3F-E75A-E06D-C83D-794F5EBCED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94" y="1758188"/>
            <a:ext cx="2679594" cy="27632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30455DC-DB0F-E0F7-68E5-CC25BC3F9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809" y="2008030"/>
            <a:ext cx="2448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39E39-2087-4A34-B67F-18ABAE681D6E}" type="datetime1">
              <a:rPr kumimoji="0" lang="nl-NL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19-1-2026</a:t>
            </a:fld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Een voettekst toevoegen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6987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98788"/>
            <a:ext cx="12191999" cy="31592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3479"/>
            <a:ext cx="12192000" cy="1874519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642919" y="1816484"/>
          <a:ext cx="6904596" cy="224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5" imgW="10382400" imgH="3371760" progId="Presentations.Drawing.17">
                  <p:embed/>
                </p:oleObj>
              </mc:Choice>
              <mc:Fallback>
                <p:oleObj name="Drawing" r:id="rId5" imgW="10382400" imgH="3371760" progId="Presentations.Drawing.17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2919" y="1816484"/>
                        <a:ext cx="6904596" cy="2242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-355515" y="2163662"/>
          <a:ext cx="7021213" cy="183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7" imgW="10382400" imgH="3371760" progId="Presentations.Drawing.17">
                  <p:embed/>
                </p:oleObj>
              </mc:Choice>
              <mc:Fallback>
                <p:oleObj name="Drawing" r:id="rId7" imgW="10382400" imgH="3371760" progId="Presentations.Drawing.17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55515" y="2163662"/>
                        <a:ext cx="7021213" cy="1833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Afbeelding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83" y="3080198"/>
            <a:ext cx="2109630" cy="143335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244281"/>
            <a:ext cx="12191999" cy="63204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950029" y="5362470"/>
            <a:ext cx="230660" cy="553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7109769" y="4564813"/>
            <a:ext cx="1911179" cy="8666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Verboden gazon te betreden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349621" y="131635"/>
            <a:ext cx="11280615" cy="769540"/>
            <a:chOff x="640595" y="131635"/>
            <a:chExt cx="11525368" cy="769540"/>
          </a:xfrm>
        </p:grpSpPr>
        <p:sp>
          <p:nvSpPr>
            <p:cNvPr id="15" name="Rechthoek 14"/>
            <p:cNvSpPr/>
            <p:nvPr/>
          </p:nvSpPr>
          <p:spPr>
            <a:xfrm>
              <a:off x="8965210" y="131635"/>
              <a:ext cx="320075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79B4F0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Ingewikkeld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640595" y="131734"/>
              <a:ext cx="234551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79B4F0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orbel" panose="020B0503020204020204"/>
                  <a:ea typeface="+mn-ea"/>
                  <a:cs typeface="+mn-cs"/>
                </a:rPr>
                <a:t>Complex</a:t>
              </a:r>
            </a:p>
          </p:txBody>
        </p:sp>
      </p:grpSp>
      <p:sp>
        <p:nvSpPr>
          <p:cNvPr id="19" name="Rechthoek 18"/>
          <p:cNvSpPr/>
          <p:nvPr/>
        </p:nvSpPr>
        <p:spPr>
          <a:xfrm>
            <a:off x="9711835" y="1022799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Inrichting van het gebied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75220" y="1022799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 situatie</a:t>
            </a:r>
          </a:p>
        </p:txBody>
      </p:sp>
      <p:sp>
        <p:nvSpPr>
          <p:cNvPr id="21" name="Rechthoek 20"/>
          <p:cNvSpPr/>
          <p:nvPr/>
        </p:nvSpPr>
        <p:spPr>
          <a:xfrm>
            <a:off x="9711835" y="1910382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Het bordje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75219" y="1905342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 beslissing</a:t>
            </a:r>
          </a:p>
        </p:txBody>
      </p:sp>
      <p:sp>
        <p:nvSpPr>
          <p:cNvPr id="23" name="Afgeronde rechthoek 22"/>
          <p:cNvSpPr/>
          <p:nvPr/>
        </p:nvSpPr>
        <p:spPr>
          <a:xfrm>
            <a:off x="6612482" y="4546485"/>
            <a:ext cx="2935874" cy="8940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Verboden gazon te betreden, tenzij je een mensenleven wilt redden</a:t>
            </a:r>
          </a:p>
        </p:txBody>
      </p:sp>
      <p:sp>
        <p:nvSpPr>
          <p:cNvPr id="24" name="Rechthoek 23"/>
          <p:cNvSpPr/>
          <p:nvPr/>
        </p:nvSpPr>
        <p:spPr>
          <a:xfrm>
            <a:off x="9711835" y="2796730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Aanpassen regels</a:t>
            </a:r>
          </a:p>
        </p:txBody>
      </p:sp>
      <p:cxnSp>
        <p:nvCxnSpPr>
          <p:cNvPr id="26" name="Rechte verbindingslijn met pijl 25"/>
          <p:cNvCxnSpPr>
            <a:stCxn id="22" idx="3"/>
            <a:endCxn id="24" idx="1"/>
          </p:cNvCxnSpPr>
          <p:nvPr/>
        </p:nvCxnSpPr>
        <p:spPr>
          <a:xfrm>
            <a:off x="2242722" y="2262018"/>
            <a:ext cx="7469113" cy="8913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fgeronde rechthoek 26"/>
          <p:cNvSpPr/>
          <p:nvPr/>
        </p:nvSpPr>
        <p:spPr>
          <a:xfrm>
            <a:off x="6612482" y="4139228"/>
            <a:ext cx="2935874" cy="14192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Verboden gazon te betreden, tenzij je een mensenleven wilt redden, of een zoogdier langer dan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30 centimeter</a:t>
            </a:r>
          </a:p>
        </p:txBody>
      </p:sp>
      <p:sp>
        <p:nvSpPr>
          <p:cNvPr id="28" name="Rechthoek 27"/>
          <p:cNvSpPr/>
          <p:nvPr/>
        </p:nvSpPr>
        <p:spPr>
          <a:xfrm>
            <a:off x="9711834" y="3722248"/>
            <a:ext cx="1767503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Lengtescanner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zoogdieren</a:t>
            </a:r>
          </a:p>
        </p:txBody>
      </p:sp>
      <p:sp>
        <p:nvSpPr>
          <p:cNvPr id="29" name="Wolkvormige toelichting 28"/>
          <p:cNvSpPr/>
          <p:nvPr/>
        </p:nvSpPr>
        <p:spPr>
          <a:xfrm>
            <a:off x="1887653" y="3232800"/>
            <a:ext cx="2567860" cy="870467"/>
          </a:xfrm>
          <a:prstGeom prst="cloudCallout">
            <a:avLst>
              <a:gd name="adj1" fmla="val -18511"/>
              <a:gd name="adj2" fmla="val 2256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Dilemma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420292" y="4139228"/>
          <a:ext cx="37719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11" imgW="3772080" imgH="2800440" progId="Presentations.Drawing.17">
                  <p:embed/>
                </p:oleObj>
              </mc:Choice>
              <mc:Fallback>
                <p:oleObj name="Drawing" r:id="rId11" imgW="3772080" imgH="2800440" progId="Presentations.Drawing.17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20292" y="4139228"/>
                        <a:ext cx="3771900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6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E0C8D5-7AEB-8188-8460-7E61A7C6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74" y="-96422"/>
            <a:ext cx="11590986" cy="707660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5E505A4-77FA-BFFB-5953-A31ABBE32EC2}"/>
              </a:ext>
            </a:extLst>
          </p:cNvPr>
          <p:cNvSpPr/>
          <p:nvPr/>
        </p:nvSpPr>
        <p:spPr>
          <a:xfrm>
            <a:off x="3113903" y="123568"/>
            <a:ext cx="5857102" cy="1581664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 ingewikkeldheid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Bron: Volkskrant 4 december 2018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4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4C77475-DCB0-7D1A-73D4-C7383DD05E22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Simplisties Verbond (1974):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A1A77BB-9313-38D8-35C8-005FEE157ECF}"/>
              </a:ext>
            </a:extLst>
          </p:cNvPr>
          <p:cNvSpPr txBox="1"/>
          <p:nvPr/>
        </p:nvSpPr>
        <p:spPr>
          <a:xfrm>
            <a:off x="640080" y="2992169"/>
            <a:ext cx="447666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“Men onderscheidt ontwikkelingslanden, ontwikkelde landen en ingewikkelde landen. Daarvan is Nederland één van de aller ingewikkeldste landen.”</a:t>
            </a:r>
          </a:p>
        </p:txBody>
      </p:sp>
      <p:pic>
        <p:nvPicPr>
          <p:cNvPr id="3" name="Afbeelding 2" descr="Afbeelding met kleding, Menselijk gezicht, persoon, person&#10;&#10;Door AI gegenereerde inhoud is mogelijk onjuist.">
            <a:extLst>
              <a:ext uri="{FF2B5EF4-FFF2-40B4-BE49-F238E27FC236}">
                <a16:creationId xmlns:a16="http://schemas.microsoft.com/office/drawing/2014/main" id="{69BDEE62-2543-664C-30CF-EE4E4E2663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B80C-8951-3EEF-C3EE-EA5241F3E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79F14E3-DFF7-F5F9-08AC-7C3F531F62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6BA9B45-3314-33C2-FC08-B7C024E757EB}"/>
              </a:ext>
            </a:extLst>
          </p:cNvPr>
          <p:cNvSpPr/>
          <p:nvPr/>
        </p:nvSpPr>
        <p:spPr>
          <a:xfrm>
            <a:off x="8497454" y="131635"/>
            <a:ext cx="31327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9B4F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Ingewikkeld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640D8AC-C692-604F-76A4-48D5C68F80C1}"/>
              </a:ext>
            </a:extLst>
          </p:cNvPr>
          <p:cNvSpPr/>
          <p:nvPr/>
        </p:nvSpPr>
        <p:spPr>
          <a:xfrm>
            <a:off x="3694922" y="4497355"/>
            <a:ext cx="5561045" cy="1268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Afbeelding met tekst, schermopname, Lettertype, zwart&#10;&#10;Door AI gegenereerde inhoud is mogelijk onjuist.">
            <a:extLst>
              <a:ext uri="{FF2B5EF4-FFF2-40B4-BE49-F238E27FC236}">
                <a16:creationId xmlns:a16="http://schemas.microsoft.com/office/drawing/2014/main" id="{F7993290-99FB-A005-D7FD-C60D3D2E73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78" y="4793447"/>
            <a:ext cx="5511034" cy="972872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6A1B0923-A074-F5A6-6204-6AF9085034E9}"/>
              </a:ext>
            </a:extLst>
          </p:cNvPr>
          <p:cNvSpPr/>
          <p:nvPr/>
        </p:nvSpPr>
        <p:spPr>
          <a:xfrm>
            <a:off x="4761599" y="4082144"/>
            <a:ext cx="3228391" cy="6391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Platform- en fondsvorming voor meervoudig ruimtegebruik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C8278D56-9CCA-85CF-DBEE-977AFDBCA13A}"/>
              </a:ext>
            </a:extLst>
          </p:cNvPr>
          <p:cNvSpPr/>
          <p:nvPr/>
        </p:nvSpPr>
        <p:spPr>
          <a:xfrm>
            <a:off x="9405255" y="918035"/>
            <a:ext cx="2074081" cy="713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Herontwikkelen?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6673F64-1814-D43A-0098-DE98D466B1C8}"/>
              </a:ext>
            </a:extLst>
          </p:cNvPr>
          <p:cNvSpPr/>
          <p:nvPr/>
        </p:nvSpPr>
        <p:spPr>
          <a:xfrm>
            <a:off x="9405254" y="1801998"/>
            <a:ext cx="2074081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Onzeker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A1A17CD-6F99-BE37-22ED-780226A6655F}"/>
              </a:ext>
            </a:extLst>
          </p:cNvPr>
          <p:cNvSpPr/>
          <p:nvPr/>
        </p:nvSpPr>
        <p:spPr>
          <a:xfrm>
            <a:off x="9405254" y="2685961"/>
            <a:ext cx="2074081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Kostbaar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3B25646-73FD-BC72-FC88-506F044683E7}"/>
              </a:ext>
            </a:extLst>
          </p:cNvPr>
          <p:cNvSpPr/>
          <p:nvPr/>
        </p:nvSpPr>
        <p:spPr>
          <a:xfrm>
            <a:off x="9405254" y="3569924"/>
            <a:ext cx="2074081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Governance ingewikkeld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E4A7E21-AB9C-C64B-8244-747795EED45B}"/>
              </a:ext>
            </a:extLst>
          </p:cNvPr>
          <p:cNvSpPr/>
          <p:nvPr/>
        </p:nvSpPr>
        <p:spPr>
          <a:xfrm>
            <a:off x="9405254" y="4453887"/>
            <a:ext cx="2074081" cy="7133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Aanzienlijke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risico’s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EA1564E-2106-B36F-0102-98863A0C2697}"/>
              </a:ext>
            </a:extLst>
          </p:cNvPr>
          <p:cNvSpPr/>
          <p:nvPr/>
        </p:nvSpPr>
        <p:spPr>
          <a:xfrm>
            <a:off x="9405253" y="5337850"/>
            <a:ext cx="2074081" cy="10530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Werkwijze: Negatieve terugkoppeling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E9EBCD2-43C8-F6A8-2806-B6D662ECAAEC}"/>
              </a:ext>
            </a:extLst>
          </p:cNvPr>
          <p:cNvSpPr txBox="1"/>
          <p:nvPr/>
        </p:nvSpPr>
        <p:spPr>
          <a:xfrm>
            <a:off x="4910675" y="1440908"/>
            <a:ext cx="293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Je probeert vanuit normen, regels, protocollen en procedures tot goede oplossingen te komen</a:t>
            </a:r>
          </a:p>
        </p:txBody>
      </p:sp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FCDFA73-4BBD-3D3B-A7D8-620972D5CC21}"/>
              </a:ext>
            </a:extLst>
          </p:cNvPr>
          <p:cNvSpPr/>
          <p:nvPr/>
        </p:nvSpPr>
        <p:spPr>
          <a:xfrm>
            <a:off x="3409422" y="5302803"/>
            <a:ext cx="5795852" cy="613443"/>
          </a:xfrm>
          <a:custGeom>
            <a:avLst/>
            <a:gdLst>
              <a:gd name="csX0" fmla="*/ 2852230 w 5795852"/>
              <a:gd name="csY0" fmla="*/ 153780 h 613443"/>
              <a:gd name="csX1" fmla="*/ 3031135 w 5795852"/>
              <a:gd name="csY1" fmla="*/ 4693 h 613443"/>
              <a:gd name="csX2" fmla="*/ 4333161 w 5795852"/>
              <a:gd name="csY2" fmla="*/ 34510 h 613443"/>
              <a:gd name="csX3" fmla="*/ 5665004 w 5795852"/>
              <a:gd name="csY3" fmla="*/ 64327 h 613443"/>
              <a:gd name="csX4" fmla="*/ 5416526 w 5795852"/>
              <a:gd name="csY4" fmla="*/ 461893 h 613443"/>
              <a:gd name="csX5" fmla="*/ 2752839 w 5795852"/>
              <a:gd name="csY5" fmla="*/ 610980 h 613443"/>
              <a:gd name="csX6" fmla="*/ 168665 w 5795852"/>
              <a:gd name="csY6" fmla="*/ 531467 h 613443"/>
              <a:gd name="csX7" fmla="*/ 327691 w 5795852"/>
              <a:gd name="csY7" fmla="*/ 243232 h 613443"/>
              <a:gd name="csX8" fmla="*/ 953856 w 5795852"/>
              <a:gd name="csY8" fmla="*/ 223354 h 613443"/>
              <a:gd name="csX9" fmla="*/ 1987526 w 5795852"/>
              <a:gd name="csY9" fmla="*/ 233293 h 613443"/>
              <a:gd name="csX10" fmla="*/ 2603752 w 5795852"/>
              <a:gd name="csY10" fmla="*/ 233293 h 613443"/>
              <a:gd name="csX11" fmla="*/ 2852230 w 5795852"/>
              <a:gd name="csY11" fmla="*/ 153780 h 6134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795852" h="613443">
                <a:moveTo>
                  <a:pt x="2852230" y="153780"/>
                </a:moveTo>
                <a:cubicBezTo>
                  <a:pt x="2923460" y="115680"/>
                  <a:pt x="2784313" y="24571"/>
                  <a:pt x="3031135" y="4693"/>
                </a:cubicBezTo>
                <a:cubicBezTo>
                  <a:pt x="3277957" y="-15185"/>
                  <a:pt x="4333161" y="34510"/>
                  <a:pt x="4333161" y="34510"/>
                </a:cubicBezTo>
                <a:cubicBezTo>
                  <a:pt x="4772139" y="44449"/>
                  <a:pt x="5484443" y="-6904"/>
                  <a:pt x="5665004" y="64327"/>
                </a:cubicBezTo>
                <a:cubicBezTo>
                  <a:pt x="5845565" y="135558"/>
                  <a:pt x="5901887" y="370784"/>
                  <a:pt x="5416526" y="461893"/>
                </a:cubicBezTo>
                <a:cubicBezTo>
                  <a:pt x="4931165" y="553002"/>
                  <a:pt x="3627482" y="599384"/>
                  <a:pt x="2752839" y="610980"/>
                </a:cubicBezTo>
                <a:cubicBezTo>
                  <a:pt x="1878196" y="622576"/>
                  <a:pt x="572856" y="592758"/>
                  <a:pt x="168665" y="531467"/>
                </a:cubicBezTo>
                <a:cubicBezTo>
                  <a:pt x="-235526" y="470176"/>
                  <a:pt x="196826" y="294584"/>
                  <a:pt x="327691" y="243232"/>
                </a:cubicBezTo>
                <a:cubicBezTo>
                  <a:pt x="458556" y="191880"/>
                  <a:pt x="953856" y="223354"/>
                  <a:pt x="953856" y="223354"/>
                </a:cubicBezTo>
                <a:lnTo>
                  <a:pt x="1987526" y="233293"/>
                </a:lnTo>
                <a:cubicBezTo>
                  <a:pt x="2262509" y="234950"/>
                  <a:pt x="2464604" y="249858"/>
                  <a:pt x="2603752" y="233293"/>
                </a:cubicBezTo>
                <a:cubicBezTo>
                  <a:pt x="2742900" y="216728"/>
                  <a:pt x="2781000" y="191880"/>
                  <a:pt x="2852230" y="15378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3.xml><?xml version="1.0" encoding="utf-8"?>
<a:theme xmlns:a="http://schemas.openxmlformats.org/drawingml/2006/main" name="2_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4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headEnd type="triangle"/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6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FF0000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he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74150D0CB0843BEA860ED95E10CE2" ma:contentTypeVersion="14" ma:contentTypeDescription="Een nieuw document maken." ma:contentTypeScope="" ma:versionID="ff2e1a69fa02572638477a762607e826">
  <xsd:schema xmlns:xsd="http://www.w3.org/2001/XMLSchema" xmlns:xs="http://www.w3.org/2001/XMLSchema" xmlns:p="http://schemas.microsoft.com/office/2006/metadata/properties" xmlns:ns2="4a383add-525f-492c-957f-4e7907703f79" xmlns:ns3="7438d4a0-12e8-4afb-a9d6-9d1329548689" targetNamespace="http://schemas.microsoft.com/office/2006/metadata/properties" ma:root="true" ma:fieldsID="ece90b9239b1a880f83b25aab4222147" ns2:_="" ns3:_="">
    <xsd:import namespace="4a383add-525f-492c-957f-4e7907703f79"/>
    <xsd:import namespace="7438d4a0-12e8-4afb-a9d6-9d1329548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3add-525f-492c-957f-4e7907703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c178b84b-d5ff-4fab-ac4e-825021c3b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8d4a0-12e8-4afb-a9d6-9d13295486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5816466-4250-4798-9a9c-2928be588a34}" ma:internalName="TaxCatchAll" ma:showField="CatchAllData" ma:web="7438d4a0-12e8-4afb-a9d6-9d1329548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383add-525f-492c-957f-4e7907703f79">
      <Terms xmlns="http://schemas.microsoft.com/office/infopath/2007/PartnerControls"/>
    </lcf76f155ced4ddcb4097134ff3c332f>
    <TaxCatchAll xmlns="7438d4a0-12e8-4afb-a9d6-9d13295486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17209-819F-429F-88FF-0595E21AF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83add-525f-492c-957f-4e7907703f79"/>
    <ds:schemaRef ds:uri="7438d4a0-12e8-4afb-a9d6-9d1329548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0D1AFA-6EC7-482D-BFC5-0C4BF17C2000}">
  <ds:schemaRefs>
    <ds:schemaRef ds:uri="http://schemas.microsoft.com/office/2006/metadata/properties"/>
    <ds:schemaRef ds:uri="http://schemas.microsoft.com/office/infopath/2007/PartnerControls"/>
    <ds:schemaRef ds:uri="4a383add-525f-492c-957f-4e7907703f79"/>
    <ds:schemaRef ds:uri="7438d4a0-12e8-4afb-a9d6-9d1329548689"/>
  </ds:schemaRefs>
</ds:datastoreItem>
</file>

<file path=customXml/itemProps3.xml><?xml version="1.0" encoding="utf-8"?>
<ds:datastoreItem xmlns:ds="http://schemas.openxmlformats.org/officeDocument/2006/customXml" ds:itemID="{228C5F06-32DB-4A87-A558-0284DC2D0E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 ecologie onderwijs fotopresentatie</Template>
  <TotalTime>0</TotalTime>
  <Words>454</Words>
  <Application>Microsoft Office PowerPoint</Application>
  <PresentationFormat>Breedbeeld</PresentationFormat>
  <Paragraphs>120</Paragraphs>
  <Slides>23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7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Constantia</vt:lpstr>
      <vt:lpstr>Corbel</vt:lpstr>
      <vt:lpstr>Kantoorthema</vt:lpstr>
      <vt:lpstr>1_Ecologie 16:9</vt:lpstr>
      <vt:lpstr>2_Ecologie 16:9</vt:lpstr>
      <vt:lpstr>1_Kantoorthema</vt:lpstr>
      <vt:lpstr>3_Ecologie 16:9</vt:lpstr>
      <vt:lpstr>2_Kantoorthema</vt:lpstr>
      <vt:lpstr>3_Kantoorthema</vt:lpstr>
      <vt:lpstr>Drawing</vt:lpstr>
      <vt:lpstr> Negatieve en positieve feedback in balans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Samenvattend</vt:lpstr>
      <vt:lpstr> Dank voor uw aandacht  </vt:lpstr>
    </vt:vector>
  </TitlesOfParts>
  <Company>Geldof c.s.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is complex. Nou en?</dc:title>
  <dc:creator>Govert D. Geldof</dc:creator>
  <cp:lastModifiedBy>Ingrid Van Reijsen</cp:lastModifiedBy>
  <cp:revision>462</cp:revision>
  <cp:lastPrinted>2024-08-12T07:28:55Z</cp:lastPrinted>
  <dcterms:created xsi:type="dcterms:W3CDTF">2020-01-12T13:33:30Z</dcterms:created>
  <dcterms:modified xsi:type="dcterms:W3CDTF">2026-01-19T19:27:05Z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0x0101004FF74150D0CB0843BEA860ED95E10CE2</vt:lpwstr>
  </property>
</Properties>
</file>